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handoutMasterIdLst>
    <p:handoutMasterId r:id="rId94"/>
  </p:handoutMasterIdLst>
  <p:sldIdLst>
    <p:sldId id="449" r:id="rId2"/>
    <p:sldId id="596" r:id="rId3"/>
    <p:sldId id="591" r:id="rId4"/>
    <p:sldId id="592" r:id="rId5"/>
    <p:sldId id="593" r:id="rId6"/>
    <p:sldId id="680" r:id="rId7"/>
    <p:sldId id="594" r:id="rId8"/>
    <p:sldId id="595" r:id="rId9"/>
    <p:sldId id="609" r:id="rId10"/>
    <p:sldId id="597" r:id="rId11"/>
    <p:sldId id="610" r:id="rId12"/>
    <p:sldId id="600" r:id="rId13"/>
    <p:sldId id="669" r:id="rId14"/>
    <p:sldId id="603" r:id="rId15"/>
    <p:sldId id="631" r:id="rId16"/>
    <p:sldId id="601" r:id="rId17"/>
    <p:sldId id="602" r:id="rId18"/>
    <p:sldId id="604" r:id="rId19"/>
    <p:sldId id="670" r:id="rId20"/>
    <p:sldId id="671" r:id="rId21"/>
    <p:sldId id="672" r:id="rId22"/>
    <p:sldId id="674" r:id="rId23"/>
    <p:sldId id="675" r:id="rId24"/>
    <p:sldId id="676" r:id="rId25"/>
    <p:sldId id="605" r:id="rId26"/>
    <p:sldId id="606" r:id="rId27"/>
    <p:sldId id="618" r:id="rId28"/>
    <p:sldId id="619" r:id="rId29"/>
    <p:sldId id="620" r:id="rId30"/>
    <p:sldId id="621" r:id="rId31"/>
    <p:sldId id="623" r:id="rId32"/>
    <p:sldId id="667" r:id="rId33"/>
    <p:sldId id="666" r:id="rId34"/>
    <p:sldId id="673" r:id="rId35"/>
    <p:sldId id="629" r:id="rId36"/>
    <p:sldId id="628" r:id="rId37"/>
    <p:sldId id="632" r:id="rId38"/>
    <p:sldId id="630" r:id="rId39"/>
    <p:sldId id="627" r:id="rId40"/>
    <p:sldId id="626" r:id="rId41"/>
    <p:sldId id="679" r:id="rId42"/>
    <p:sldId id="638" r:id="rId43"/>
    <p:sldId id="633" r:id="rId44"/>
    <p:sldId id="651" r:id="rId45"/>
    <p:sldId id="634" r:id="rId46"/>
    <p:sldId id="635" r:id="rId47"/>
    <p:sldId id="636" r:id="rId48"/>
    <p:sldId id="646" r:id="rId49"/>
    <p:sldId id="647" r:id="rId50"/>
    <p:sldId id="648" r:id="rId51"/>
    <p:sldId id="649" r:id="rId52"/>
    <p:sldId id="650" r:id="rId53"/>
    <p:sldId id="681" r:id="rId54"/>
    <p:sldId id="682" r:id="rId55"/>
    <p:sldId id="683" r:id="rId56"/>
    <p:sldId id="684" r:id="rId57"/>
    <p:sldId id="685" r:id="rId58"/>
    <p:sldId id="686" r:id="rId59"/>
    <p:sldId id="687" r:id="rId60"/>
    <p:sldId id="689" r:id="rId61"/>
    <p:sldId id="688" r:id="rId62"/>
    <p:sldId id="690" r:id="rId63"/>
    <p:sldId id="691" r:id="rId64"/>
    <p:sldId id="692" r:id="rId65"/>
    <p:sldId id="693" r:id="rId66"/>
    <p:sldId id="694" r:id="rId67"/>
    <p:sldId id="695" r:id="rId68"/>
    <p:sldId id="696" r:id="rId69"/>
    <p:sldId id="697" r:id="rId70"/>
    <p:sldId id="698" r:id="rId71"/>
    <p:sldId id="699" r:id="rId72"/>
    <p:sldId id="700" r:id="rId73"/>
    <p:sldId id="645" r:id="rId74"/>
    <p:sldId id="678" r:id="rId75"/>
    <p:sldId id="677" r:id="rId76"/>
    <p:sldId id="639" r:id="rId77"/>
    <p:sldId id="640" r:id="rId78"/>
    <p:sldId id="641" r:id="rId79"/>
    <p:sldId id="663" r:id="rId80"/>
    <p:sldId id="662" r:id="rId81"/>
    <p:sldId id="664" r:id="rId82"/>
    <p:sldId id="665" r:id="rId83"/>
    <p:sldId id="644" r:id="rId84"/>
    <p:sldId id="654" r:id="rId85"/>
    <p:sldId id="655" r:id="rId86"/>
    <p:sldId id="656" r:id="rId87"/>
    <p:sldId id="657" r:id="rId88"/>
    <p:sldId id="658" r:id="rId89"/>
    <p:sldId id="659" r:id="rId90"/>
    <p:sldId id="660" r:id="rId91"/>
    <p:sldId id="661" r:id="rId92"/>
  </p:sldIdLst>
  <p:sldSz cx="9144000" cy="6858000" type="screen4x3"/>
  <p:notesSz cx="9866313" cy="67357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64" autoAdjust="0"/>
  </p:normalViewPr>
  <p:slideViewPr>
    <p:cSldViewPr>
      <p:cViewPr varScale="1">
        <p:scale>
          <a:sx n="70" d="100"/>
          <a:sy n="70" d="100"/>
        </p:scale>
        <p:origin x="1302" y="60"/>
      </p:cViewPr>
      <p:guideLst>
        <p:guide orient="horz" pos="2880"/>
        <p:guide pos="2160"/>
      </p:guideLst>
    </p:cSldViewPr>
  </p:slideViewPr>
  <p:notesTextViewPr>
    <p:cViewPr>
      <p:scale>
        <a:sx n="3" d="2"/>
        <a:sy n="3" d="2"/>
      </p:scale>
      <p:origin x="0" y="-186"/>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275729" cy="33620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88953" y="2"/>
            <a:ext cx="4275729" cy="336203"/>
          </a:xfrm>
          <a:prstGeom prst="rect">
            <a:avLst/>
          </a:prstGeom>
        </p:spPr>
        <p:txBody>
          <a:bodyPr vert="horz" lIns="91440" tIns="45720" rIns="91440" bIns="45720" rtlCol="0"/>
          <a:lstStyle>
            <a:lvl1pPr algn="r">
              <a:defRPr sz="1200"/>
            </a:lvl1pPr>
          </a:lstStyle>
          <a:p>
            <a:fld id="{9EB6A529-D6E6-4D8C-AE3D-F1188B78910E}" type="datetimeFigureOut">
              <a:rPr lang="en-US" smtClean="0"/>
              <a:t>13/05/2020</a:t>
            </a:fld>
            <a:endParaRPr lang="en-US"/>
          </a:p>
        </p:txBody>
      </p:sp>
      <p:sp>
        <p:nvSpPr>
          <p:cNvPr id="4" name="Footer Placeholder 3"/>
          <p:cNvSpPr>
            <a:spLocks noGrp="1"/>
          </p:cNvSpPr>
          <p:nvPr>
            <p:ph type="ftr" sz="quarter" idx="2"/>
          </p:nvPr>
        </p:nvSpPr>
        <p:spPr>
          <a:xfrm>
            <a:off x="0" y="6398101"/>
            <a:ext cx="4275729" cy="33620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88953" y="6398101"/>
            <a:ext cx="4275729" cy="336203"/>
          </a:xfrm>
          <a:prstGeom prst="rect">
            <a:avLst/>
          </a:prstGeom>
        </p:spPr>
        <p:txBody>
          <a:bodyPr vert="horz" lIns="91440" tIns="45720" rIns="91440" bIns="45720" rtlCol="0" anchor="b"/>
          <a:lstStyle>
            <a:lvl1pPr algn="r">
              <a:defRPr sz="1200"/>
            </a:lvl1pPr>
          </a:lstStyle>
          <a:p>
            <a:fld id="{104313D1-68AA-4C3B-8894-5E34228AD447}" type="slidenum">
              <a:rPr lang="en-US" smtClean="0"/>
              <a:t>‹#›</a:t>
            </a:fld>
            <a:endParaRPr lang="en-US"/>
          </a:p>
        </p:txBody>
      </p:sp>
    </p:spTree>
    <p:extLst>
      <p:ext uri="{BB962C8B-B14F-4D97-AF65-F5344CB8AC3E}">
        <p14:creationId xmlns:p14="http://schemas.microsoft.com/office/powerpoint/2010/main" val="519602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5402" cy="336788"/>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589199" y="0"/>
            <a:ext cx="4275402" cy="336788"/>
          </a:xfrm>
          <a:prstGeom prst="rect">
            <a:avLst/>
          </a:prstGeom>
        </p:spPr>
        <p:txBody>
          <a:bodyPr vert="horz" lIns="96661" tIns="48331" rIns="96661" bIns="48331" rtlCol="0"/>
          <a:lstStyle>
            <a:lvl1pPr algn="r">
              <a:defRPr sz="1300"/>
            </a:lvl1pPr>
          </a:lstStyle>
          <a:p>
            <a:fld id="{5F023265-4169-4F75-AF55-20D41F8A202B}" type="datetimeFigureOut">
              <a:rPr lang="en-US" smtClean="0"/>
              <a:t>13/05/2020</a:t>
            </a:fld>
            <a:endParaRPr lang="en-US"/>
          </a:p>
        </p:txBody>
      </p:sp>
      <p:sp>
        <p:nvSpPr>
          <p:cNvPr id="4" name="Slide Image Placeholder 3"/>
          <p:cNvSpPr>
            <a:spLocks noGrp="1" noRot="1" noChangeAspect="1"/>
          </p:cNvSpPr>
          <p:nvPr>
            <p:ph type="sldImg" idx="2"/>
          </p:nvPr>
        </p:nvSpPr>
        <p:spPr>
          <a:xfrm>
            <a:off x="3249613" y="506413"/>
            <a:ext cx="3368675" cy="2525712"/>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86632" y="3199489"/>
            <a:ext cx="7893050" cy="303109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397416"/>
            <a:ext cx="4275402" cy="336788"/>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589199" y="6397416"/>
            <a:ext cx="4275402" cy="336788"/>
          </a:xfrm>
          <a:prstGeom prst="rect">
            <a:avLst/>
          </a:prstGeom>
        </p:spPr>
        <p:txBody>
          <a:bodyPr vert="horz" lIns="96661" tIns="48331" rIns="96661" bIns="48331" rtlCol="0" anchor="b"/>
          <a:lstStyle>
            <a:lvl1pPr algn="r">
              <a:defRPr sz="1300"/>
            </a:lvl1pPr>
          </a:lstStyle>
          <a:p>
            <a:fld id="{D4693D25-9BF5-4655-B243-8DD2B8176D74}" type="slidenum">
              <a:rPr lang="en-US" smtClean="0"/>
              <a:t>‹#›</a:t>
            </a:fld>
            <a:endParaRPr lang="en-US"/>
          </a:p>
        </p:txBody>
      </p:sp>
    </p:spTree>
    <p:extLst>
      <p:ext uri="{BB962C8B-B14F-4D97-AF65-F5344CB8AC3E}">
        <p14:creationId xmlns:p14="http://schemas.microsoft.com/office/powerpoint/2010/main" val="1851186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693D25-9BF5-4655-B243-8DD2B8176D74}" type="slidenum">
              <a:rPr lang="en-US" smtClean="0"/>
              <a:t>1</a:t>
            </a:fld>
            <a:endParaRPr lang="en-US"/>
          </a:p>
        </p:txBody>
      </p:sp>
    </p:spTree>
    <p:extLst>
      <p:ext uri="{BB962C8B-B14F-4D97-AF65-F5344CB8AC3E}">
        <p14:creationId xmlns:p14="http://schemas.microsoft.com/office/powerpoint/2010/main" val="148262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61</a:t>
            </a:fld>
            <a:endParaRPr lang="en-US"/>
          </a:p>
        </p:txBody>
      </p:sp>
    </p:spTree>
    <p:extLst>
      <p:ext uri="{BB962C8B-B14F-4D97-AF65-F5344CB8AC3E}">
        <p14:creationId xmlns:p14="http://schemas.microsoft.com/office/powerpoint/2010/main" val="3740999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62</a:t>
            </a:fld>
            <a:endParaRPr lang="en-US"/>
          </a:p>
        </p:txBody>
      </p:sp>
    </p:spTree>
    <p:extLst>
      <p:ext uri="{BB962C8B-B14F-4D97-AF65-F5344CB8AC3E}">
        <p14:creationId xmlns:p14="http://schemas.microsoft.com/office/powerpoint/2010/main" val="3746238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63</a:t>
            </a:fld>
            <a:endParaRPr lang="en-US"/>
          </a:p>
        </p:txBody>
      </p:sp>
    </p:spTree>
    <p:extLst>
      <p:ext uri="{BB962C8B-B14F-4D97-AF65-F5344CB8AC3E}">
        <p14:creationId xmlns:p14="http://schemas.microsoft.com/office/powerpoint/2010/main" val="2829733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64</a:t>
            </a:fld>
            <a:endParaRPr lang="en-US"/>
          </a:p>
        </p:txBody>
      </p:sp>
    </p:spTree>
    <p:extLst>
      <p:ext uri="{BB962C8B-B14F-4D97-AF65-F5344CB8AC3E}">
        <p14:creationId xmlns:p14="http://schemas.microsoft.com/office/powerpoint/2010/main" val="176368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65</a:t>
            </a:fld>
            <a:endParaRPr lang="en-US"/>
          </a:p>
        </p:txBody>
      </p:sp>
    </p:spTree>
    <p:extLst>
      <p:ext uri="{BB962C8B-B14F-4D97-AF65-F5344CB8AC3E}">
        <p14:creationId xmlns:p14="http://schemas.microsoft.com/office/powerpoint/2010/main" val="48659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66</a:t>
            </a:fld>
            <a:endParaRPr lang="en-US"/>
          </a:p>
        </p:txBody>
      </p:sp>
    </p:spTree>
    <p:extLst>
      <p:ext uri="{BB962C8B-B14F-4D97-AF65-F5344CB8AC3E}">
        <p14:creationId xmlns:p14="http://schemas.microsoft.com/office/powerpoint/2010/main" val="3622935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67</a:t>
            </a:fld>
            <a:endParaRPr lang="en-US"/>
          </a:p>
        </p:txBody>
      </p:sp>
    </p:spTree>
    <p:extLst>
      <p:ext uri="{BB962C8B-B14F-4D97-AF65-F5344CB8AC3E}">
        <p14:creationId xmlns:p14="http://schemas.microsoft.com/office/powerpoint/2010/main" val="882514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68</a:t>
            </a:fld>
            <a:endParaRPr lang="en-US"/>
          </a:p>
        </p:txBody>
      </p:sp>
    </p:spTree>
    <p:extLst>
      <p:ext uri="{BB962C8B-B14F-4D97-AF65-F5344CB8AC3E}">
        <p14:creationId xmlns:p14="http://schemas.microsoft.com/office/powerpoint/2010/main" val="1023963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pip install -U wxPython</a:t>
            </a:r>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69</a:t>
            </a:fld>
            <a:endParaRPr lang="en-US"/>
          </a:p>
        </p:txBody>
      </p:sp>
    </p:spTree>
    <p:extLst>
      <p:ext uri="{BB962C8B-B14F-4D97-AF65-F5344CB8AC3E}">
        <p14:creationId xmlns:p14="http://schemas.microsoft.com/office/powerpoint/2010/main" val="4102597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pip install -U wxPython</a:t>
            </a:r>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70</a:t>
            </a:fld>
            <a:endParaRPr lang="en-US"/>
          </a:p>
        </p:txBody>
      </p:sp>
    </p:spTree>
    <p:extLst>
      <p:ext uri="{BB962C8B-B14F-4D97-AF65-F5344CB8AC3E}">
        <p14:creationId xmlns:p14="http://schemas.microsoft.com/office/powerpoint/2010/main" val="1926397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python -m pip install -U matplotlib</a:t>
            </a:r>
          </a:p>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53</a:t>
            </a:fld>
            <a:endParaRPr lang="en-US"/>
          </a:p>
        </p:txBody>
      </p:sp>
    </p:spTree>
    <p:extLst>
      <p:ext uri="{BB962C8B-B14F-4D97-AF65-F5344CB8AC3E}">
        <p14:creationId xmlns:p14="http://schemas.microsoft.com/office/powerpoint/2010/main" val="1923750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71</a:t>
            </a:fld>
            <a:endParaRPr lang="en-US"/>
          </a:p>
        </p:txBody>
      </p:sp>
    </p:spTree>
    <p:extLst>
      <p:ext uri="{BB962C8B-B14F-4D97-AF65-F5344CB8AC3E}">
        <p14:creationId xmlns:p14="http://schemas.microsoft.com/office/powerpoint/2010/main" val="340257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py -m pip install -U pygame –user</a:t>
            </a: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py </a:t>
            </a:r>
            <a:r>
              <a:rPr lang="en-US" sz="1200" kern="1200" smtClean="0">
                <a:solidFill>
                  <a:schemeClr val="tx1"/>
                </a:solidFill>
                <a:effectLst/>
                <a:latin typeface="+mn-lt"/>
                <a:ea typeface="+mn-ea"/>
                <a:cs typeface="+mn-cs"/>
              </a:rPr>
              <a:t>-</a:t>
            </a:r>
            <a:r>
              <a:rPr lang="en-US" smtClean="0"/>
              <a:t>m pygame</a:t>
            </a:r>
            <a:r>
              <a:rPr lang="en-US" sz="1200" kern="1200" smtClean="0">
                <a:solidFill>
                  <a:schemeClr val="tx1"/>
                </a:solidFill>
                <a:effectLst/>
                <a:latin typeface="+mn-lt"/>
                <a:ea typeface="+mn-ea"/>
                <a:cs typeface="+mn-cs"/>
              </a:rPr>
              <a:t>.</a:t>
            </a:r>
            <a:r>
              <a:rPr lang="en-US" smtClean="0"/>
              <a:t>examples</a:t>
            </a:r>
            <a:r>
              <a:rPr lang="en-US" sz="1200" kern="1200" smtClean="0">
                <a:solidFill>
                  <a:schemeClr val="tx1"/>
                </a:solidFill>
                <a:effectLst/>
                <a:latin typeface="+mn-lt"/>
                <a:ea typeface="+mn-ea"/>
                <a:cs typeface="+mn-cs"/>
              </a:rPr>
              <a:t>.</a:t>
            </a:r>
            <a:r>
              <a:rPr lang="en-US" smtClean="0"/>
              <a:t>aliens (Chơi</a:t>
            </a:r>
            <a:r>
              <a:rPr lang="en-US" baseline="0" smtClean="0"/>
              <a:t> trò chơi điện tử)</a:t>
            </a:r>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72</a:t>
            </a:fld>
            <a:endParaRPr lang="en-US"/>
          </a:p>
        </p:txBody>
      </p:sp>
    </p:spTree>
    <p:extLst>
      <p:ext uri="{BB962C8B-B14F-4D97-AF65-F5344CB8AC3E}">
        <p14:creationId xmlns:p14="http://schemas.microsoft.com/office/powerpoint/2010/main" val="935366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solidFill>
                  <a:srgbClr val="002060"/>
                </a:solidFill>
              </a:rPr>
              <a:t>Cài</a:t>
            </a:r>
            <a:r>
              <a:rPr lang="en-US" baseline="0" smtClean="0">
                <a:solidFill>
                  <a:srgbClr val="002060"/>
                </a:solidFill>
              </a:rPr>
              <a:t> CSDL trong cmd: </a:t>
            </a:r>
            <a:r>
              <a:rPr lang="en-US" smtClean="0">
                <a:solidFill>
                  <a:srgbClr val="002060"/>
                </a:solidFill>
              </a:rPr>
              <a:t>pip install PyMySQL</a:t>
            </a:r>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73</a:t>
            </a:fld>
            <a:endParaRPr lang="en-US"/>
          </a:p>
        </p:txBody>
      </p:sp>
    </p:spTree>
    <p:extLst>
      <p:ext uri="{BB962C8B-B14F-4D97-AF65-F5344CB8AC3E}">
        <p14:creationId xmlns:p14="http://schemas.microsoft.com/office/powerpoint/2010/main" val="2047381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solidFill>
                  <a:srgbClr val="002060"/>
                </a:solidFill>
              </a:rPr>
              <a:t>Cài</a:t>
            </a:r>
            <a:r>
              <a:rPr lang="en-US" baseline="0" smtClean="0">
                <a:solidFill>
                  <a:srgbClr val="002060"/>
                </a:solidFill>
              </a:rPr>
              <a:t> CSDL trong cmd: </a:t>
            </a:r>
            <a:r>
              <a:rPr lang="en-US" smtClean="0">
                <a:solidFill>
                  <a:srgbClr val="002060"/>
                </a:solidFill>
              </a:rPr>
              <a:t>pip install PyMySQL</a:t>
            </a:r>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74</a:t>
            </a:fld>
            <a:endParaRPr lang="en-US"/>
          </a:p>
        </p:txBody>
      </p:sp>
    </p:spTree>
    <p:extLst>
      <p:ext uri="{BB962C8B-B14F-4D97-AF65-F5344CB8AC3E}">
        <p14:creationId xmlns:p14="http://schemas.microsoft.com/office/powerpoint/2010/main" val="1697329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75</a:t>
            </a:fld>
            <a:endParaRPr lang="en-US"/>
          </a:p>
        </p:txBody>
      </p:sp>
    </p:spTree>
    <p:extLst>
      <p:ext uri="{BB962C8B-B14F-4D97-AF65-F5344CB8AC3E}">
        <p14:creationId xmlns:p14="http://schemas.microsoft.com/office/powerpoint/2010/main" val="3343929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Cursor: l</a:t>
            </a:r>
            <a:r>
              <a:rPr lang="vi-VN" sz="1200" b="0" i="0" kern="1200" smtClean="0">
                <a:solidFill>
                  <a:schemeClr val="tx1"/>
                </a:solidFill>
                <a:effectLst/>
                <a:latin typeface="Times New Roman" panose="02020603050405020304" pitchFamily="18" charset="0"/>
                <a:ea typeface="+mn-ea"/>
                <a:cs typeface="Times New Roman" panose="02020603050405020304" pitchFamily="18" charset="0"/>
              </a:rPr>
              <a:t>àm nhiệm vụ duyệt qua các bản ghi trong tập dữ liệu được lấy về và thực thi các câu truy vấn. Để thực thi một câu truy vấn thì chúng ta dùng phương thức </a:t>
            </a:r>
            <a:r>
              <a:rPr lang="vi-VN" smtClean="0">
                <a:solidFill>
                  <a:schemeClr val="tx1"/>
                </a:solidFill>
                <a:latin typeface="Times New Roman" panose="02020603050405020304" pitchFamily="18" charset="0"/>
                <a:cs typeface="Times New Roman" panose="02020603050405020304" pitchFamily="18" charset="0"/>
              </a:rPr>
              <a:t>execute()</a:t>
            </a:r>
            <a:r>
              <a:rPr lang="vi-VN" sz="1200" b="0" i="0" kern="1200" smtClean="0">
                <a:solidFill>
                  <a:schemeClr val="tx1"/>
                </a:solidFill>
                <a:effectLst/>
                <a:latin typeface="Times New Roman" panose="02020603050405020304" pitchFamily="18" charset="0"/>
                <a:ea typeface="+mn-ea"/>
                <a:cs typeface="Times New Roman" panose="02020603050405020304" pitchFamily="18" charset="0"/>
              </a:rPr>
              <a:t>.</a:t>
            </a:r>
            <a:endParaRPr lang="en-US" sz="1200" b="0" i="0" kern="1200" smtClean="0">
              <a:solidFill>
                <a:schemeClr val="tx1"/>
              </a:solidFill>
              <a:effectLst/>
              <a:latin typeface="Times New Roman" panose="02020603050405020304" pitchFamily="18" charset="0"/>
              <a:ea typeface="+mn-ea"/>
              <a:cs typeface="Times New Roman" panose="02020603050405020304" pitchFamily="18" charset="0"/>
            </a:endParaRPr>
          </a:p>
          <a:p>
            <a:r>
              <a:rPr lang="en-US" sz="1200" b="0" i="0" kern="1200" smtClean="0">
                <a:solidFill>
                  <a:schemeClr val="tx1"/>
                </a:solidFill>
                <a:effectLst/>
                <a:latin typeface="Times New Roman" panose="02020603050405020304" pitchFamily="18" charset="0"/>
                <a:ea typeface="+mn-ea"/>
                <a:cs typeface="Times New Roman" panose="02020603050405020304" pitchFamily="18" charset="0"/>
              </a:rPr>
              <a:t>P</a:t>
            </a:r>
            <a:r>
              <a:rPr lang="vi-VN" sz="1200" b="0" i="0" kern="1200" smtClean="0">
                <a:solidFill>
                  <a:schemeClr val="tx1"/>
                </a:solidFill>
                <a:effectLst/>
                <a:latin typeface="Times New Roman" panose="02020603050405020304" pitchFamily="18" charset="0"/>
                <a:ea typeface="+mn-ea"/>
                <a:cs typeface="Times New Roman" panose="02020603050405020304" pitchFamily="18" charset="0"/>
              </a:rPr>
              <a:t>hương thức </a:t>
            </a:r>
            <a:r>
              <a:rPr lang="vi-VN" b="1" smtClean="0">
                <a:solidFill>
                  <a:schemeClr val="tx1"/>
                </a:solidFill>
                <a:latin typeface="Times New Roman" panose="02020603050405020304" pitchFamily="18" charset="0"/>
                <a:cs typeface="Times New Roman" panose="02020603050405020304" pitchFamily="18" charset="0"/>
              </a:rPr>
              <a:t>fetchone()</a:t>
            </a:r>
            <a:r>
              <a:rPr lang="vi-VN" sz="1200" b="0" i="0" kern="1200" smtClean="0">
                <a:solidFill>
                  <a:schemeClr val="tx1"/>
                </a:solidFill>
                <a:effectLst/>
                <a:latin typeface="Times New Roman" panose="02020603050405020304" pitchFamily="18" charset="0"/>
                <a:ea typeface="+mn-ea"/>
                <a:cs typeface="Times New Roman" panose="02020603050405020304" pitchFamily="18" charset="0"/>
              </a:rPr>
              <a:t> lấy về dòng đầu tiên của bảng dữ liệu trả về.</a:t>
            </a:r>
            <a:endParaRPr lang="en-US">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76</a:t>
            </a:fld>
            <a:endParaRPr lang="en-US"/>
          </a:p>
        </p:txBody>
      </p:sp>
    </p:spTree>
    <p:extLst>
      <p:ext uri="{BB962C8B-B14F-4D97-AF65-F5344CB8AC3E}">
        <p14:creationId xmlns:p14="http://schemas.microsoft.com/office/powerpoint/2010/main" val="371605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Tạo</a:t>
            </a:r>
            <a:r>
              <a:rPr lang="en-US" baseline="0" smtClean="0"/>
              <a:t> nhiều dòng dữ liệu</a:t>
            </a:r>
            <a:endParaRPr lang="en-US"/>
          </a:p>
        </p:txBody>
      </p:sp>
      <p:sp>
        <p:nvSpPr>
          <p:cNvPr id="4" name="Slide Number Placeholder 3"/>
          <p:cNvSpPr>
            <a:spLocks noGrp="1"/>
          </p:cNvSpPr>
          <p:nvPr>
            <p:ph type="sldNum" sz="quarter" idx="10"/>
          </p:nvPr>
        </p:nvSpPr>
        <p:spPr/>
        <p:txBody>
          <a:bodyPr/>
          <a:lstStyle/>
          <a:p>
            <a:fld id="{D4693D25-9BF5-4655-B243-8DD2B8176D74}" type="slidenum">
              <a:rPr lang="en-US" smtClean="0"/>
              <a:t>79</a:t>
            </a:fld>
            <a:endParaRPr lang="en-US"/>
          </a:p>
        </p:txBody>
      </p:sp>
    </p:spTree>
    <p:extLst>
      <p:ext uri="{BB962C8B-B14F-4D97-AF65-F5344CB8AC3E}">
        <p14:creationId xmlns:p14="http://schemas.microsoft.com/office/powerpoint/2010/main" val="3138581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693D25-9BF5-4655-B243-8DD2B8176D74}" type="slidenum">
              <a:rPr lang="en-US" smtClean="0"/>
              <a:t>82</a:t>
            </a:fld>
            <a:endParaRPr lang="en-US"/>
          </a:p>
        </p:txBody>
      </p:sp>
    </p:spTree>
    <p:extLst>
      <p:ext uri="{BB962C8B-B14F-4D97-AF65-F5344CB8AC3E}">
        <p14:creationId xmlns:p14="http://schemas.microsoft.com/office/powerpoint/2010/main" val="46584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54</a:t>
            </a:fld>
            <a:endParaRPr lang="en-US"/>
          </a:p>
        </p:txBody>
      </p:sp>
    </p:spTree>
    <p:extLst>
      <p:ext uri="{BB962C8B-B14F-4D97-AF65-F5344CB8AC3E}">
        <p14:creationId xmlns:p14="http://schemas.microsoft.com/office/powerpoint/2010/main" val="638846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55</a:t>
            </a:fld>
            <a:endParaRPr lang="en-US"/>
          </a:p>
        </p:txBody>
      </p:sp>
    </p:spTree>
    <p:extLst>
      <p:ext uri="{BB962C8B-B14F-4D97-AF65-F5344CB8AC3E}">
        <p14:creationId xmlns:p14="http://schemas.microsoft.com/office/powerpoint/2010/main" val="240435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56</a:t>
            </a:fld>
            <a:endParaRPr lang="en-US"/>
          </a:p>
        </p:txBody>
      </p:sp>
    </p:spTree>
    <p:extLst>
      <p:ext uri="{BB962C8B-B14F-4D97-AF65-F5344CB8AC3E}">
        <p14:creationId xmlns:p14="http://schemas.microsoft.com/office/powerpoint/2010/main" val="48694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57</a:t>
            </a:fld>
            <a:endParaRPr lang="en-US"/>
          </a:p>
        </p:txBody>
      </p:sp>
    </p:spTree>
    <p:extLst>
      <p:ext uri="{BB962C8B-B14F-4D97-AF65-F5344CB8AC3E}">
        <p14:creationId xmlns:p14="http://schemas.microsoft.com/office/powerpoint/2010/main" val="663897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58</a:t>
            </a:fld>
            <a:endParaRPr lang="en-US"/>
          </a:p>
        </p:txBody>
      </p:sp>
    </p:spTree>
    <p:extLst>
      <p:ext uri="{BB962C8B-B14F-4D97-AF65-F5344CB8AC3E}">
        <p14:creationId xmlns:p14="http://schemas.microsoft.com/office/powerpoint/2010/main" val="2326888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59</a:t>
            </a:fld>
            <a:endParaRPr lang="en-US"/>
          </a:p>
        </p:txBody>
      </p:sp>
    </p:spTree>
    <p:extLst>
      <p:ext uri="{BB962C8B-B14F-4D97-AF65-F5344CB8AC3E}">
        <p14:creationId xmlns:p14="http://schemas.microsoft.com/office/powerpoint/2010/main" val="3442261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002060"/>
              </a:solidFill>
            </a:endParaRPr>
          </a:p>
        </p:txBody>
      </p:sp>
      <p:sp>
        <p:nvSpPr>
          <p:cNvPr id="4" name="Slide Number Placeholder 3"/>
          <p:cNvSpPr>
            <a:spLocks noGrp="1"/>
          </p:cNvSpPr>
          <p:nvPr>
            <p:ph type="sldNum" sz="quarter" idx="10"/>
          </p:nvPr>
        </p:nvSpPr>
        <p:spPr/>
        <p:txBody>
          <a:bodyPr/>
          <a:lstStyle/>
          <a:p>
            <a:fld id="{D4693D25-9BF5-4655-B243-8DD2B8176D74}" type="slidenum">
              <a:rPr lang="en-US" smtClean="0"/>
              <a:t>60</a:t>
            </a:fld>
            <a:endParaRPr lang="en-US"/>
          </a:p>
        </p:txBody>
      </p:sp>
    </p:spTree>
    <p:extLst>
      <p:ext uri="{BB962C8B-B14F-4D97-AF65-F5344CB8AC3E}">
        <p14:creationId xmlns:p14="http://schemas.microsoft.com/office/powerpoint/2010/main" val="54063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a:solidFill>
                  <a:srgbClr val="7A9799"/>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a:solidFill>
                  <a:srgbClr val="7A9799"/>
                </a:solidFill>
                <a:latin typeface="Tahoma"/>
                <a:cs typeface="Tahom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13/05/2020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a:solidFill>
                  <a:srgbClr val="7A9799"/>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13/05/2020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13/05/2020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6" name="bk object 16"/>
          <p:cNvSpPr/>
          <p:nvPr/>
        </p:nvSpPr>
        <p:spPr>
          <a:xfrm>
            <a:off x="148589" y="6388100"/>
            <a:ext cx="8832850" cy="309880"/>
          </a:xfrm>
          <a:custGeom>
            <a:avLst/>
            <a:gdLst/>
            <a:ahLst/>
            <a:cxnLst/>
            <a:rect l="l" t="t" r="r" b="b"/>
            <a:pathLst>
              <a:path w="8832850" h="309879">
                <a:moveTo>
                  <a:pt x="8832850" y="0"/>
                </a:moveTo>
                <a:lnTo>
                  <a:pt x="0" y="0"/>
                </a:lnTo>
                <a:lnTo>
                  <a:pt x="0" y="309880"/>
                </a:lnTo>
                <a:lnTo>
                  <a:pt x="8832850" y="309880"/>
                </a:lnTo>
                <a:lnTo>
                  <a:pt x="8832850" y="0"/>
                </a:lnTo>
                <a:close/>
              </a:path>
            </a:pathLst>
          </a:custGeom>
          <a:solidFill>
            <a:srgbClr val="8BACAD"/>
          </a:solidFill>
        </p:spPr>
        <p:txBody>
          <a:bodyPr wrap="square" lIns="0" tIns="0" rIns="0" bIns="0" rtlCol="0">
            <a:spAutoFit/>
          </a:bodyPr>
          <a:lstStyle/>
          <a:p>
            <a:endParaRPr/>
          </a:p>
        </p:txBody>
      </p:sp>
      <p:sp>
        <p:nvSpPr>
          <p:cNvPr id="17" name="bk object 17"/>
          <p:cNvSpPr/>
          <p:nvPr/>
        </p:nvSpPr>
        <p:spPr>
          <a:xfrm>
            <a:off x="152400" y="154939"/>
            <a:ext cx="8832850" cy="6548120"/>
          </a:xfrm>
          <a:custGeom>
            <a:avLst/>
            <a:gdLst/>
            <a:ahLst/>
            <a:cxnLst/>
            <a:rect l="l" t="t" r="r" b="b"/>
            <a:pathLst>
              <a:path w="8832850" h="6548120">
                <a:moveTo>
                  <a:pt x="4415790" y="6548119"/>
                </a:moveTo>
                <a:lnTo>
                  <a:pt x="0" y="6548119"/>
                </a:lnTo>
                <a:lnTo>
                  <a:pt x="0" y="0"/>
                </a:lnTo>
                <a:lnTo>
                  <a:pt x="8832850" y="0"/>
                </a:lnTo>
                <a:lnTo>
                  <a:pt x="8832850" y="6548119"/>
                </a:lnTo>
                <a:lnTo>
                  <a:pt x="4415790" y="6548119"/>
                </a:lnTo>
                <a:close/>
              </a:path>
            </a:pathLst>
          </a:custGeom>
          <a:ln w="9344">
            <a:solidFill>
              <a:srgbClr val="7A9799"/>
            </a:solidFill>
          </a:ln>
        </p:spPr>
        <p:txBody>
          <a:bodyPr wrap="square" lIns="0" tIns="0" rIns="0" bIns="0" rtlCol="0">
            <a:spAutoFit/>
          </a:bodyPr>
          <a:lstStyle/>
          <a:p>
            <a:endParaRPr/>
          </a:p>
        </p:txBody>
      </p:sp>
      <p:sp>
        <p:nvSpPr>
          <p:cNvPr id="18" name="bk object 18"/>
          <p:cNvSpPr/>
          <p:nvPr/>
        </p:nvSpPr>
        <p:spPr>
          <a:xfrm>
            <a:off x="152400" y="1276350"/>
            <a:ext cx="455930" cy="0"/>
          </a:xfrm>
          <a:custGeom>
            <a:avLst/>
            <a:gdLst/>
            <a:ahLst/>
            <a:cxnLst/>
            <a:rect l="l" t="t" r="r" b="b"/>
            <a:pathLst>
              <a:path w="455930">
                <a:moveTo>
                  <a:pt x="0" y="0"/>
                </a:moveTo>
                <a:lnTo>
                  <a:pt x="455930" y="0"/>
                </a:lnTo>
              </a:path>
            </a:pathLst>
          </a:custGeom>
          <a:ln w="8890">
            <a:solidFill>
              <a:srgbClr val="7A9799"/>
            </a:solidFill>
          </a:ln>
        </p:spPr>
        <p:txBody>
          <a:bodyPr wrap="square" lIns="0" tIns="0" rIns="0" bIns="0" rtlCol="0">
            <a:spAutoFit/>
          </a:bodyPr>
          <a:lstStyle/>
          <a:p>
            <a:endParaRPr/>
          </a:p>
        </p:txBody>
      </p:sp>
      <p:sp>
        <p:nvSpPr>
          <p:cNvPr id="19" name="bk object 19"/>
          <p:cNvSpPr/>
          <p:nvPr/>
        </p:nvSpPr>
        <p:spPr>
          <a:xfrm>
            <a:off x="2108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0" name="bk object 20"/>
          <p:cNvSpPr/>
          <p:nvPr/>
        </p:nvSpPr>
        <p:spPr>
          <a:xfrm>
            <a:off x="2882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1" name="bk object 21"/>
          <p:cNvSpPr/>
          <p:nvPr/>
        </p:nvSpPr>
        <p:spPr>
          <a:xfrm>
            <a:off x="3467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2" name="bk object 22"/>
          <p:cNvSpPr/>
          <p:nvPr/>
        </p:nvSpPr>
        <p:spPr>
          <a:xfrm>
            <a:off x="5600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3" name="bk object 23"/>
          <p:cNvSpPr/>
          <p:nvPr/>
        </p:nvSpPr>
        <p:spPr>
          <a:xfrm>
            <a:off x="6184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4" name="bk object 24"/>
          <p:cNvSpPr/>
          <p:nvPr/>
        </p:nvSpPr>
        <p:spPr>
          <a:xfrm>
            <a:off x="6375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5" name="bk object 25"/>
          <p:cNvSpPr/>
          <p:nvPr/>
        </p:nvSpPr>
        <p:spPr>
          <a:xfrm>
            <a:off x="656590" y="1276350"/>
            <a:ext cx="436880" cy="0"/>
          </a:xfrm>
          <a:custGeom>
            <a:avLst/>
            <a:gdLst/>
            <a:ahLst/>
            <a:cxnLst/>
            <a:rect l="l" t="t" r="r" b="b"/>
            <a:pathLst>
              <a:path w="436880">
                <a:moveTo>
                  <a:pt x="0" y="0"/>
                </a:moveTo>
                <a:lnTo>
                  <a:pt x="436879" y="0"/>
                </a:lnTo>
              </a:path>
            </a:pathLst>
          </a:custGeom>
          <a:ln w="8890">
            <a:solidFill>
              <a:srgbClr val="7A9799"/>
            </a:solidFill>
          </a:ln>
        </p:spPr>
        <p:txBody>
          <a:bodyPr wrap="square" lIns="0" tIns="0" rIns="0" bIns="0" rtlCol="0">
            <a:spAutoFit/>
          </a:bodyPr>
          <a:lstStyle/>
          <a:p>
            <a:endParaRPr/>
          </a:p>
        </p:txBody>
      </p:sp>
      <p:sp>
        <p:nvSpPr>
          <p:cNvPr id="26" name="bk object 26"/>
          <p:cNvSpPr/>
          <p:nvPr/>
        </p:nvSpPr>
        <p:spPr>
          <a:xfrm>
            <a:off x="11036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7" name="bk object 27"/>
          <p:cNvSpPr/>
          <p:nvPr/>
        </p:nvSpPr>
        <p:spPr>
          <a:xfrm>
            <a:off x="112268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8" name="bk object 28"/>
          <p:cNvSpPr/>
          <p:nvPr/>
        </p:nvSpPr>
        <p:spPr>
          <a:xfrm>
            <a:off x="1141730" y="1276350"/>
            <a:ext cx="572770" cy="0"/>
          </a:xfrm>
          <a:custGeom>
            <a:avLst/>
            <a:gdLst/>
            <a:ahLst/>
            <a:cxnLst/>
            <a:rect l="l" t="t" r="r" b="b"/>
            <a:pathLst>
              <a:path w="572769">
                <a:moveTo>
                  <a:pt x="0" y="0"/>
                </a:moveTo>
                <a:lnTo>
                  <a:pt x="572769" y="0"/>
                </a:lnTo>
              </a:path>
            </a:pathLst>
          </a:custGeom>
          <a:ln w="8890">
            <a:solidFill>
              <a:srgbClr val="7A9799"/>
            </a:solidFill>
          </a:ln>
        </p:spPr>
        <p:txBody>
          <a:bodyPr wrap="square" lIns="0" tIns="0" rIns="0" bIns="0" rtlCol="0">
            <a:spAutoFit/>
          </a:bodyPr>
          <a:lstStyle/>
          <a:p>
            <a:endParaRPr/>
          </a:p>
        </p:txBody>
      </p:sp>
      <p:sp>
        <p:nvSpPr>
          <p:cNvPr id="29" name="bk object 29"/>
          <p:cNvSpPr/>
          <p:nvPr/>
        </p:nvSpPr>
        <p:spPr>
          <a:xfrm>
            <a:off x="14719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30" name="bk object 30"/>
          <p:cNvSpPr/>
          <p:nvPr/>
        </p:nvSpPr>
        <p:spPr>
          <a:xfrm>
            <a:off x="1724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1" name="bk object 31"/>
          <p:cNvSpPr/>
          <p:nvPr/>
        </p:nvSpPr>
        <p:spPr>
          <a:xfrm>
            <a:off x="17437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2" name="bk object 32"/>
          <p:cNvSpPr/>
          <p:nvPr/>
        </p:nvSpPr>
        <p:spPr>
          <a:xfrm>
            <a:off x="1762760" y="1276350"/>
            <a:ext cx="786130" cy="0"/>
          </a:xfrm>
          <a:custGeom>
            <a:avLst/>
            <a:gdLst/>
            <a:ahLst/>
            <a:cxnLst/>
            <a:rect l="l" t="t" r="r" b="b"/>
            <a:pathLst>
              <a:path w="786130">
                <a:moveTo>
                  <a:pt x="0" y="0"/>
                </a:moveTo>
                <a:lnTo>
                  <a:pt x="786129" y="0"/>
                </a:lnTo>
              </a:path>
            </a:pathLst>
          </a:custGeom>
          <a:ln w="8890">
            <a:solidFill>
              <a:srgbClr val="7A9799"/>
            </a:solidFill>
          </a:ln>
        </p:spPr>
        <p:txBody>
          <a:bodyPr wrap="square" lIns="0" tIns="0" rIns="0" bIns="0" rtlCol="0">
            <a:spAutoFit/>
          </a:bodyPr>
          <a:lstStyle/>
          <a:p>
            <a:endParaRPr/>
          </a:p>
        </p:txBody>
      </p:sp>
      <p:sp>
        <p:nvSpPr>
          <p:cNvPr id="33" name="bk object 33"/>
          <p:cNvSpPr/>
          <p:nvPr/>
        </p:nvSpPr>
        <p:spPr>
          <a:xfrm>
            <a:off x="18211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4" name="bk object 34"/>
          <p:cNvSpPr/>
          <p:nvPr/>
        </p:nvSpPr>
        <p:spPr>
          <a:xfrm>
            <a:off x="1879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5" name="bk object 35"/>
          <p:cNvSpPr/>
          <p:nvPr/>
        </p:nvSpPr>
        <p:spPr>
          <a:xfrm>
            <a:off x="20929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6" name="bk object 36"/>
          <p:cNvSpPr/>
          <p:nvPr/>
        </p:nvSpPr>
        <p:spPr>
          <a:xfrm>
            <a:off x="21513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7" name="bk object 37"/>
          <p:cNvSpPr/>
          <p:nvPr/>
        </p:nvSpPr>
        <p:spPr>
          <a:xfrm>
            <a:off x="2228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8" name="bk object 38"/>
          <p:cNvSpPr/>
          <p:nvPr/>
        </p:nvSpPr>
        <p:spPr>
          <a:xfrm>
            <a:off x="24422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9" name="bk object 39"/>
          <p:cNvSpPr/>
          <p:nvPr/>
        </p:nvSpPr>
        <p:spPr>
          <a:xfrm>
            <a:off x="25006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0" name="bk object 40"/>
          <p:cNvSpPr/>
          <p:nvPr/>
        </p:nvSpPr>
        <p:spPr>
          <a:xfrm>
            <a:off x="25590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1" name="bk object 41"/>
          <p:cNvSpPr/>
          <p:nvPr/>
        </p:nvSpPr>
        <p:spPr>
          <a:xfrm>
            <a:off x="2578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2" name="bk object 42"/>
          <p:cNvSpPr/>
          <p:nvPr/>
        </p:nvSpPr>
        <p:spPr>
          <a:xfrm>
            <a:off x="2597150" y="1276350"/>
            <a:ext cx="650240" cy="0"/>
          </a:xfrm>
          <a:custGeom>
            <a:avLst/>
            <a:gdLst/>
            <a:ahLst/>
            <a:cxnLst/>
            <a:rect l="l" t="t" r="r" b="b"/>
            <a:pathLst>
              <a:path w="650239">
                <a:moveTo>
                  <a:pt x="0" y="0"/>
                </a:moveTo>
                <a:lnTo>
                  <a:pt x="650239" y="0"/>
                </a:lnTo>
              </a:path>
            </a:pathLst>
          </a:custGeom>
          <a:ln w="8890">
            <a:solidFill>
              <a:srgbClr val="7A9799"/>
            </a:solidFill>
          </a:ln>
        </p:spPr>
        <p:txBody>
          <a:bodyPr wrap="square" lIns="0" tIns="0" rIns="0" bIns="0" rtlCol="0">
            <a:spAutoFit/>
          </a:bodyPr>
          <a:lstStyle/>
          <a:p>
            <a:endParaRPr/>
          </a:p>
        </p:txBody>
      </p:sp>
      <p:sp>
        <p:nvSpPr>
          <p:cNvPr id="43" name="bk object 43"/>
          <p:cNvSpPr/>
          <p:nvPr/>
        </p:nvSpPr>
        <p:spPr>
          <a:xfrm>
            <a:off x="27914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4" name="bk object 44"/>
          <p:cNvSpPr/>
          <p:nvPr/>
        </p:nvSpPr>
        <p:spPr>
          <a:xfrm>
            <a:off x="28498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5" name="bk object 45"/>
          <p:cNvSpPr/>
          <p:nvPr/>
        </p:nvSpPr>
        <p:spPr>
          <a:xfrm>
            <a:off x="2908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6" name="bk object 46"/>
          <p:cNvSpPr/>
          <p:nvPr/>
        </p:nvSpPr>
        <p:spPr>
          <a:xfrm>
            <a:off x="3121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7" name="bk object 47"/>
          <p:cNvSpPr/>
          <p:nvPr/>
        </p:nvSpPr>
        <p:spPr>
          <a:xfrm>
            <a:off x="31991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8" name="bk object 48"/>
          <p:cNvSpPr/>
          <p:nvPr/>
        </p:nvSpPr>
        <p:spPr>
          <a:xfrm>
            <a:off x="3257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9" name="bk object 49"/>
          <p:cNvSpPr/>
          <p:nvPr/>
        </p:nvSpPr>
        <p:spPr>
          <a:xfrm>
            <a:off x="3276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0" name="bk object 50"/>
          <p:cNvSpPr/>
          <p:nvPr/>
        </p:nvSpPr>
        <p:spPr>
          <a:xfrm>
            <a:off x="3295650" y="1276350"/>
            <a:ext cx="29209" cy="0"/>
          </a:xfrm>
          <a:custGeom>
            <a:avLst/>
            <a:gdLst/>
            <a:ahLst/>
            <a:cxnLst/>
            <a:rect l="l" t="t" r="r" b="b"/>
            <a:pathLst>
              <a:path w="29210">
                <a:moveTo>
                  <a:pt x="0" y="0"/>
                </a:moveTo>
                <a:lnTo>
                  <a:pt x="29210" y="0"/>
                </a:lnTo>
              </a:path>
            </a:pathLst>
          </a:custGeom>
          <a:ln w="8890">
            <a:solidFill>
              <a:srgbClr val="7A9799"/>
            </a:solidFill>
          </a:ln>
        </p:spPr>
        <p:txBody>
          <a:bodyPr wrap="square" lIns="0" tIns="0" rIns="0" bIns="0" rtlCol="0">
            <a:spAutoFit/>
          </a:bodyPr>
          <a:lstStyle/>
          <a:p>
            <a:endParaRPr/>
          </a:p>
        </p:txBody>
      </p:sp>
      <p:sp>
        <p:nvSpPr>
          <p:cNvPr id="51" name="bk object 51"/>
          <p:cNvSpPr/>
          <p:nvPr/>
        </p:nvSpPr>
        <p:spPr>
          <a:xfrm>
            <a:off x="3335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2" name="bk object 52"/>
          <p:cNvSpPr/>
          <p:nvPr/>
        </p:nvSpPr>
        <p:spPr>
          <a:xfrm>
            <a:off x="33540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3" name="bk object 53"/>
          <p:cNvSpPr/>
          <p:nvPr/>
        </p:nvSpPr>
        <p:spPr>
          <a:xfrm>
            <a:off x="3373120" y="1276350"/>
            <a:ext cx="359410" cy="0"/>
          </a:xfrm>
          <a:custGeom>
            <a:avLst/>
            <a:gdLst/>
            <a:ahLst/>
            <a:cxnLst/>
            <a:rect l="l" t="t" r="r" b="b"/>
            <a:pathLst>
              <a:path w="359410">
                <a:moveTo>
                  <a:pt x="0" y="0"/>
                </a:moveTo>
                <a:lnTo>
                  <a:pt x="359409" y="0"/>
                </a:lnTo>
              </a:path>
            </a:pathLst>
          </a:custGeom>
          <a:ln w="8890">
            <a:solidFill>
              <a:srgbClr val="7A9799"/>
            </a:solidFill>
          </a:ln>
        </p:spPr>
        <p:txBody>
          <a:bodyPr wrap="square" lIns="0" tIns="0" rIns="0" bIns="0" rtlCol="0">
            <a:spAutoFit/>
          </a:bodyPr>
          <a:lstStyle/>
          <a:p>
            <a:endParaRPr/>
          </a:p>
        </p:txBody>
      </p:sp>
      <p:sp>
        <p:nvSpPr>
          <p:cNvPr id="54" name="bk object 54"/>
          <p:cNvSpPr/>
          <p:nvPr/>
        </p:nvSpPr>
        <p:spPr>
          <a:xfrm>
            <a:off x="34124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5" name="bk object 55"/>
          <p:cNvSpPr/>
          <p:nvPr/>
        </p:nvSpPr>
        <p:spPr>
          <a:xfrm>
            <a:off x="3470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6" name="bk object 56"/>
          <p:cNvSpPr/>
          <p:nvPr/>
        </p:nvSpPr>
        <p:spPr>
          <a:xfrm>
            <a:off x="3625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7" name="bk object 57"/>
          <p:cNvSpPr/>
          <p:nvPr/>
        </p:nvSpPr>
        <p:spPr>
          <a:xfrm>
            <a:off x="3684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8" name="bk object 58"/>
          <p:cNvSpPr/>
          <p:nvPr/>
        </p:nvSpPr>
        <p:spPr>
          <a:xfrm>
            <a:off x="37426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9" name="bk object 59"/>
          <p:cNvSpPr/>
          <p:nvPr/>
        </p:nvSpPr>
        <p:spPr>
          <a:xfrm>
            <a:off x="37617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0" name="bk object 60"/>
          <p:cNvSpPr/>
          <p:nvPr/>
        </p:nvSpPr>
        <p:spPr>
          <a:xfrm>
            <a:off x="3780790" y="1276350"/>
            <a:ext cx="378460" cy="0"/>
          </a:xfrm>
          <a:custGeom>
            <a:avLst/>
            <a:gdLst/>
            <a:ahLst/>
            <a:cxnLst/>
            <a:rect l="l" t="t" r="r" b="b"/>
            <a:pathLst>
              <a:path w="378460">
                <a:moveTo>
                  <a:pt x="0" y="0"/>
                </a:moveTo>
                <a:lnTo>
                  <a:pt x="378460" y="0"/>
                </a:lnTo>
              </a:path>
            </a:pathLst>
          </a:custGeom>
          <a:ln w="8890">
            <a:solidFill>
              <a:srgbClr val="7A9799"/>
            </a:solidFill>
          </a:ln>
        </p:spPr>
        <p:txBody>
          <a:bodyPr wrap="square" lIns="0" tIns="0" rIns="0" bIns="0" rtlCol="0">
            <a:spAutoFit/>
          </a:bodyPr>
          <a:lstStyle/>
          <a:p>
            <a:endParaRPr/>
          </a:p>
        </p:txBody>
      </p:sp>
      <p:sp>
        <p:nvSpPr>
          <p:cNvPr id="61" name="bk object 61"/>
          <p:cNvSpPr/>
          <p:nvPr/>
        </p:nvSpPr>
        <p:spPr>
          <a:xfrm>
            <a:off x="38201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2" name="bk object 62"/>
          <p:cNvSpPr/>
          <p:nvPr/>
        </p:nvSpPr>
        <p:spPr>
          <a:xfrm>
            <a:off x="3975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3" name="bk object 63"/>
          <p:cNvSpPr/>
          <p:nvPr/>
        </p:nvSpPr>
        <p:spPr>
          <a:xfrm>
            <a:off x="40335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4" name="bk object 64"/>
          <p:cNvSpPr/>
          <p:nvPr/>
        </p:nvSpPr>
        <p:spPr>
          <a:xfrm>
            <a:off x="40919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5" name="bk object 65"/>
          <p:cNvSpPr/>
          <p:nvPr/>
        </p:nvSpPr>
        <p:spPr>
          <a:xfrm>
            <a:off x="41694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6" name="bk object 66"/>
          <p:cNvSpPr/>
          <p:nvPr/>
        </p:nvSpPr>
        <p:spPr>
          <a:xfrm>
            <a:off x="41884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7" name="bk object 67"/>
          <p:cNvSpPr/>
          <p:nvPr/>
        </p:nvSpPr>
        <p:spPr>
          <a:xfrm>
            <a:off x="4207509"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68" name="bk object 68"/>
          <p:cNvSpPr/>
          <p:nvPr/>
        </p:nvSpPr>
        <p:spPr>
          <a:xfrm>
            <a:off x="4305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9" name="bk object 69"/>
          <p:cNvSpPr/>
          <p:nvPr/>
        </p:nvSpPr>
        <p:spPr>
          <a:xfrm>
            <a:off x="43243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0" name="bk object 70"/>
          <p:cNvSpPr/>
          <p:nvPr/>
        </p:nvSpPr>
        <p:spPr>
          <a:xfrm>
            <a:off x="4343400"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71" name="bk object 71"/>
          <p:cNvSpPr/>
          <p:nvPr/>
        </p:nvSpPr>
        <p:spPr>
          <a:xfrm>
            <a:off x="43827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2" name="bk object 72"/>
          <p:cNvSpPr/>
          <p:nvPr/>
        </p:nvSpPr>
        <p:spPr>
          <a:xfrm>
            <a:off x="44411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3" name="bk object 73"/>
          <p:cNvSpPr/>
          <p:nvPr/>
        </p:nvSpPr>
        <p:spPr>
          <a:xfrm>
            <a:off x="44602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4" name="bk object 74"/>
          <p:cNvSpPr/>
          <p:nvPr/>
        </p:nvSpPr>
        <p:spPr>
          <a:xfrm>
            <a:off x="4479290" y="1276350"/>
            <a:ext cx="29209" cy="0"/>
          </a:xfrm>
          <a:custGeom>
            <a:avLst/>
            <a:gdLst/>
            <a:ahLst/>
            <a:cxnLst/>
            <a:rect l="l" t="t" r="r" b="b"/>
            <a:pathLst>
              <a:path w="29210">
                <a:moveTo>
                  <a:pt x="0" y="0"/>
                </a:moveTo>
                <a:lnTo>
                  <a:pt x="29210" y="0"/>
                </a:lnTo>
              </a:path>
            </a:pathLst>
          </a:custGeom>
          <a:ln w="8890">
            <a:solidFill>
              <a:srgbClr val="7A9799"/>
            </a:solidFill>
          </a:ln>
        </p:spPr>
        <p:txBody>
          <a:bodyPr wrap="square" lIns="0" tIns="0" rIns="0" bIns="0" rtlCol="0">
            <a:spAutoFit/>
          </a:bodyPr>
          <a:lstStyle/>
          <a:p>
            <a:endParaRPr/>
          </a:p>
        </p:txBody>
      </p:sp>
      <p:sp>
        <p:nvSpPr>
          <p:cNvPr id="75" name="bk object 75"/>
          <p:cNvSpPr/>
          <p:nvPr/>
        </p:nvSpPr>
        <p:spPr>
          <a:xfrm>
            <a:off x="45186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6" name="bk object 76"/>
          <p:cNvSpPr/>
          <p:nvPr/>
        </p:nvSpPr>
        <p:spPr>
          <a:xfrm>
            <a:off x="45377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7" name="bk object 77"/>
          <p:cNvSpPr/>
          <p:nvPr/>
        </p:nvSpPr>
        <p:spPr>
          <a:xfrm>
            <a:off x="4654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8" name="bk object 78"/>
          <p:cNvSpPr/>
          <p:nvPr/>
        </p:nvSpPr>
        <p:spPr>
          <a:xfrm>
            <a:off x="47129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9" name="bk object 79"/>
          <p:cNvSpPr/>
          <p:nvPr/>
        </p:nvSpPr>
        <p:spPr>
          <a:xfrm>
            <a:off x="4732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0" name="bk object 80"/>
          <p:cNvSpPr/>
          <p:nvPr/>
        </p:nvSpPr>
        <p:spPr>
          <a:xfrm>
            <a:off x="4751070" y="1276350"/>
            <a:ext cx="300990" cy="0"/>
          </a:xfrm>
          <a:custGeom>
            <a:avLst/>
            <a:gdLst/>
            <a:ahLst/>
            <a:cxnLst/>
            <a:rect l="l" t="t" r="r" b="b"/>
            <a:pathLst>
              <a:path w="300989">
                <a:moveTo>
                  <a:pt x="0" y="0"/>
                </a:moveTo>
                <a:lnTo>
                  <a:pt x="300989" y="0"/>
                </a:lnTo>
              </a:path>
            </a:pathLst>
          </a:custGeom>
          <a:ln w="8890">
            <a:solidFill>
              <a:srgbClr val="7A9799"/>
            </a:solidFill>
          </a:ln>
        </p:spPr>
        <p:txBody>
          <a:bodyPr wrap="square" lIns="0" tIns="0" rIns="0" bIns="0" rtlCol="0">
            <a:spAutoFit/>
          </a:bodyPr>
          <a:lstStyle/>
          <a:p>
            <a:endParaRPr/>
          </a:p>
        </p:txBody>
      </p:sp>
      <p:sp>
        <p:nvSpPr>
          <p:cNvPr id="81" name="bk object 81"/>
          <p:cNvSpPr/>
          <p:nvPr/>
        </p:nvSpPr>
        <p:spPr>
          <a:xfrm>
            <a:off x="48094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2" name="bk object 82"/>
          <p:cNvSpPr/>
          <p:nvPr/>
        </p:nvSpPr>
        <p:spPr>
          <a:xfrm>
            <a:off x="4867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3" name="bk object 83"/>
          <p:cNvSpPr/>
          <p:nvPr/>
        </p:nvSpPr>
        <p:spPr>
          <a:xfrm>
            <a:off x="50038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4" name="bk object 84"/>
          <p:cNvSpPr/>
          <p:nvPr/>
        </p:nvSpPr>
        <p:spPr>
          <a:xfrm>
            <a:off x="50622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5" name="bk object 85"/>
          <p:cNvSpPr/>
          <p:nvPr/>
        </p:nvSpPr>
        <p:spPr>
          <a:xfrm>
            <a:off x="5081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6" name="bk object 86"/>
          <p:cNvSpPr/>
          <p:nvPr/>
        </p:nvSpPr>
        <p:spPr>
          <a:xfrm>
            <a:off x="51003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7" name="bk object 87"/>
          <p:cNvSpPr/>
          <p:nvPr/>
        </p:nvSpPr>
        <p:spPr>
          <a:xfrm>
            <a:off x="5119370" y="1276350"/>
            <a:ext cx="359410" cy="0"/>
          </a:xfrm>
          <a:custGeom>
            <a:avLst/>
            <a:gdLst/>
            <a:ahLst/>
            <a:cxnLst/>
            <a:rect l="l" t="t" r="r" b="b"/>
            <a:pathLst>
              <a:path w="359410">
                <a:moveTo>
                  <a:pt x="0" y="0"/>
                </a:moveTo>
                <a:lnTo>
                  <a:pt x="359409" y="0"/>
                </a:lnTo>
              </a:path>
            </a:pathLst>
          </a:custGeom>
          <a:ln w="8890">
            <a:solidFill>
              <a:srgbClr val="7A9799"/>
            </a:solidFill>
          </a:ln>
        </p:spPr>
        <p:txBody>
          <a:bodyPr wrap="square" lIns="0" tIns="0" rIns="0" bIns="0" rtlCol="0">
            <a:spAutoFit/>
          </a:bodyPr>
          <a:lstStyle/>
          <a:p>
            <a:endParaRPr/>
          </a:p>
        </p:txBody>
      </p:sp>
      <p:sp>
        <p:nvSpPr>
          <p:cNvPr id="88" name="bk object 88"/>
          <p:cNvSpPr/>
          <p:nvPr/>
        </p:nvSpPr>
        <p:spPr>
          <a:xfrm>
            <a:off x="51587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9" name="bk object 89"/>
          <p:cNvSpPr/>
          <p:nvPr/>
        </p:nvSpPr>
        <p:spPr>
          <a:xfrm>
            <a:off x="52171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0" name="bk object 90"/>
          <p:cNvSpPr/>
          <p:nvPr/>
        </p:nvSpPr>
        <p:spPr>
          <a:xfrm>
            <a:off x="53530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1" name="bk object 91"/>
          <p:cNvSpPr/>
          <p:nvPr/>
        </p:nvSpPr>
        <p:spPr>
          <a:xfrm>
            <a:off x="54305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2" name="bk object 92"/>
          <p:cNvSpPr/>
          <p:nvPr/>
        </p:nvSpPr>
        <p:spPr>
          <a:xfrm>
            <a:off x="54889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3" name="bk object 93"/>
          <p:cNvSpPr/>
          <p:nvPr/>
        </p:nvSpPr>
        <p:spPr>
          <a:xfrm>
            <a:off x="55079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4" name="bk object 94"/>
          <p:cNvSpPr/>
          <p:nvPr/>
        </p:nvSpPr>
        <p:spPr>
          <a:xfrm>
            <a:off x="5527040" y="1276350"/>
            <a:ext cx="165100" cy="0"/>
          </a:xfrm>
          <a:custGeom>
            <a:avLst/>
            <a:gdLst/>
            <a:ahLst/>
            <a:cxnLst/>
            <a:rect l="l" t="t" r="r" b="b"/>
            <a:pathLst>
              <a:path w="165100">
                <a:moveTo>
                  <a:pt x="0" y="0"/>
                </a:moveTo>
                <a:lnTo>
                  <a:pt x="165100" y="0"/>
                </a:lnTo>
              </a:path>
            </a:pathLst>
          </a:custGeom>
          <a:ln w="8890">
            <a:solidFill>
              <a:srgbClr val="7A9799"/>
            </a:solidFill>
          </a:ln>
        </p:spPr>
        <p:txBody>
          <a:bodyPr wrap="square" lIns="0" tIns="0" rIns="0" bIns="0" rtlCol="0">
            <a:spAutoFit/>
          </a:bodyPr>
          <a:lstStyle/>
          <a:p>
            <a:endParaRPr/>
          </a:p>
        </p:txBody>
      </p:sp>
      <p:sp>
        <p:nvSpPr>
          <p:cNvPr id="95" name="bk object 95"/>
          <p:cNvSpPr/>
          <p:nvPr/>
        </p:nvSpPr>
        <p:spPr>
          <a:xfrm>
            <a:off x="55664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6" name="bk object 96"/>
          <p:cNvSpPr/>
          <p:nvPr/>
        </p:nvSpPr>
        <p:spPr>
          <a:xfrm>
            <a:off x="5702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7" name="bk object 97"/>
          <p:cNvSpPr/>
          <p:nvPr/>
        </p:nvSpPr>
        <p:spPr>
          <a:xfrm>
            <a:off x="57213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8" name="bk object 98"/>
          <p:cNvSpPr/>
          <p:nvPr/>
        </p:nvSpPr>
        <p:spPr>
          <a:xfrm>
            <a:off x="5740400" y="1276350"/>
            <a:ext cx="300990" cy="0"/>
          </a:xfrm>
          <a:custGeom>
            <a:avLst/>
            <a:gdLst/>
            <a:ahLst/>
            <a:cxnLst/>
            <a:rect l="l" t="t" r="r" b="b"/>
            <a:pathLst>
              <a:path w="300989">
                <a:moveTo>
                  <a:pt x="0" y="0"/>
                </a:moveTo>
                <a:lnTo>
                  <a:pt x="300989" y="0"/>
                </a:lnTo>
              </a:path>
            </a:pathLst>
          </a:custGeom>
          <a:ln w="8890">
            <a:solidFill>
              <a:srgbClr val="7A9799"/>
            </a:solidFill>
          </a:ln>
        </p:spPr>
        <p:txBody>
          <a:bodyPr wrap="square" lIns="0" tIns="0" rIns="0" bIns="0" rtlCol="0">
            <a:spAutoFit/>
          </a:bodyPr>
          <a:lstStyle/>
          <a:p>
            <a:endParaRPr/>
          </a:p>
        </p:txBody>
      </p:sp>
      <p:sp>
        <p:nvSpPr>
          <p:cNvPr id="99" name="bk object 99"/>
          <p:cNvSpPr/>
          <p:nvPr/>
        </p:nvSpPr>
        <p:spPr>
          <a:xfrm>
            <a:off x="57797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0" name="bk object 100"/>
          <p:cNvSpPr/>
          <p:nvPr/>
        </p:nvSpPr>
        <p:spPr>
          <a:xfrm>
            <a:off x="58381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1" name="bk object 101"/>
          <p:cNvSpPr/>
          <p:nvPr/>
        </p:nvSpPr>
        <p:spPr>
          <a:xfrm>
            <a:off x="59156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2" name="bk object 102"/>
          <p:cNvSpPr/>
          <p:nvPr/>
        </p:nvSpPr>
        <p:spPr>
          <a:xfrm>
            <a:off x="6051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3" name="bk object 103"/>
          <p:cNvSpPr/>
          <p:nvPr/>
        </p:nvSpPr>
        <p:spPr>
          <a:xfrm>
            <a:off x="6070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4" name="bk object 104"/>
          <p:cNvSpPr/>
          <p:nvPr/>
        </p:nvSpPr>
        <p:spPr>
          <a:xfrm>
            <a:off x="6089650" y="1276350"/>
            <a:ext cx="146050" cy="0"/>
          </a:xfrm>
          <a:custGeom>
            <a:avLst/>
            <a:gdLst/>
            <a:ahLst/>
            <a:cxnLst/>
            <a:rect l="l" t="t" r="r" b="b"/>
            <a:pathLst>
              <a:path w="146050">
                <a:moveTo>
                  <a:pt x="0" y="0"/>
                </a:moveTo>
                <a:lnTo>
                  <a:pt x="146050" y="0"/>
                </a:lnTo>
              </a:path>
            </a:pathLst>
          </a:custGeom>
          <a:ln w="8890">
            <a:solidFill>
              <a:srgbClr val="7A9799"/>
            </a:solidFill>
          </a:ln>
        </p:spPr>
        <p:txBody>
          <a:bodyPr wrap="square" lIns="0" tIns="0" rIns="0" bIns="0" rtlCol="0">
            <a:spAutoFit/>
          </a:bodyPr>
          <a:lstStyle/>
          <a:p>
            <a:endParaRPr/>
          </a:p>
        </p:txBody>
      </p:sp>
      <p:sp>
        <p:nvSpPr>
          <p:cNvPr id="105" name="bk object 105"/>
          <p:cNvSpPr/>
          <p:nvPr/>
        </p:nvSpPr>
        <p:spPr>
          <a:xfrm>
            <a:off x="6129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6" name="bk object 106"/>
          <p:cNvSpPr/>
          <p:nvPr/>
        </p:nvSpPr>
        <p:spPr>
          <a:xfrm>
            <a:off x="61874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7" name="bk object 107"/>
          <p:cNvSpPr/>
          <p:nvPr/>
        </p:nvSpPr>
        <p:spPr>
          <a:xfrm>
            <a:off x="62458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8" name="bk object 108"/>
          <p:cNvSpPr/>
          <p:nvPr/>
        </p:nvSpPr>
        <p:spPr>
          <a:xfrm>
            <a:off x="6264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9" name="bk object 109"/>
          <p:cNvSpPr/>
          <p:nvPr/>
        </p:nvSpPr>
        <p:spPr>
          <a:xfrm>
            <a:off x="6283959" y="1276350"/>
            <a:ext cx="165100" cy="0"/>
          </a:xfrm>
          <a:custGeom>
            <a:avLst/>
            <a:gdLst/>
            <a:ahLst/>
            <a:cxnLst/>
            <a:rect l="l" t="t" r="r" b="b"/>
            <a:pathLst>
              <a:path w="165100">
                <a:moveTo>
                  <a:pt x="0" y="0"/>
                </a:moveTo>
                <a:lnTo>
                  <a:pt x="165100" y="0"/>
                </a:lnTo>
              </a:path>
            </a:pathLst>
          </a:custGeom>
          <a:ln w="8890">
            <a:solidFill>
              <a:srgbClr val="7A9799"/>
            </a:solidFill>
          </a:ln>
        </p:spPr>
        <p:txBody>
          <a:bodyPr wrap="square" lIns="0" tIns="0" rIns="0" bIns="0" rtlCol="0">
            <a:spAutoFit/>
          </a:bodyPr>
          <a:lstStyle/>
          <a:p>
            <a:endParaRPr/>
          </a:p>
        </p:txBody>
      </p:sp>
      <p:sp>
        <p:nvSpPr>
          <p:cNvPr id="110" name="bk object 110"/>
          <p:cNvSpPr/>
          <p:nvPr/>
        </p:nvSpPr>
        <p:spPr>
          <a:xfrm>
            <a:off x="64008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1" name="bk object 111"/>
          <p:cNvSpPr/>
          <p:nvPr/>
        </p:nvSpPr>
        <p:spPr>
          <a:xfrm>
            <a:off x="64592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2" name="bk object 112"/>
          <p:cNvSpPr/>
          <p:nvPr/>
        </p:nvSpPr>
        <p:spPr>
          <a:xfrm>
            <a:off x="6478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3" name="bk object 113"/>
          <p:cNvSpPr/>
          <p:nvPr/>
        </p:nvSpPr>
        <p:spPr>
          <a:xfrm>
            <a:off x="6497320" y="1276350"/>
            <a:ext cx="727710" cy="0"/>
          </a:xfrm>
          <a:custGeom>
            <a:avLst/>
            <a:gdLst/>
            <a:ahLst/>
            <a:cxnLst/>
            <a:rect l="l" t="t" r="r" b="b"/>
            <a:pathLst>
              <a:path w="727709">
                <a:moveTo>
                  <a:pt x="0" y="0"/>
                </a:moveTo>
                <a:lnTo>
                  <a:pt x="727709" y="0"/>
                </a:lnTo>
              </a:path>
            </a:pathLst>
          </a:custGeom>
          <a:ln w="8890">
            <a:solidFill>
              <a:srgbClr val="7A9799"/>
            </a:solidFill>
          </a:ln>
        </p:spPr>
        <p:txBody>
          <a:bodyPr wrap="square" lIns="0" tIns="0" rIns="0" bIns="0" rtlCol="0">
            <a:spAutoFit/>
          </a:bodyPr>
          <a:lstStyle/>
          <a:p>
            <a:endParaRPr/>
          </a:p>
        </p:txBody>
      </p:sp>
      <p:sp>
        <p:nvSpPr>
          <p:cNvPr id="114" name="bk object 114"/>
          <p:cNvSpPr/>
          <p:nvPr/>
        </p:nvSpPr>
        <p:spPr>
          <a:xfrm>
            <a:off x="65366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5" name="bk object 115"/>
          <p:cNvSpPr/>
          <p:nvPr/>
        </p:nvSpPr>
        <p:spPr>
          <a:xfrm>
            <a:off x="68084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6" name="bk object 116"/>
          <p:cNvSpPr/>
          <p:nvPr/>
        </p:nvSpPr>
        <p:spPr>
          <a:xfrm>
            <a:off x="68859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7" name="bk object 117"/>
          <p:cNvSpPr/>
          <p:nvPr/>
        </p:nvSpPr>
        <p:spPr>
          <a:xfrm>
            <a:off x="71577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8" name="bk object 118"/>
          <p:cNvSpPr/>
          <p:nvPr/>
        </p:nvSpPr>
        <p:spPr>
          <a:xfrm>
            <a:off x="72351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9" name="bk object 119"/>
          <p:cNvSpPr/>
          <p:nvPr/>
        </p:nvSpPr>
        <p:spPr>
          <a:xfrm>
            <a:off x="72542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0" name="bk object 120"/>
          <p:cNvSpPr/>
          <p:nvPr/>
        </p:nvSpPr>
        <p:spPr>
          <a:xfrm>
            <a:off x="7273290" y="1276350"/>
            <a:ext cx="223520" cy="0"/>
          </a:xfrm>
          <a:custGeom>
            <a:avLst/>
            <a:gdLst/>
            <a:ahLst/>
            <a:cxnLst/>
            <a:rect l="l" t="t" r="r" b="b"/>
            <a:pathLst>
              <a:path w="223520">
                <a:moveTo>
                  <a:pt x="0" y="0"/>
                </a:moveTo>
                <a:lnTo>
                  <a:pt x="223519" y="0"/>
                </a:lnTo>
              </a:path>
            </a:pathLst>
          </a:custGeom>
          <a:ln w="8890">
            <a:solidFill>
              <a:srgbClr val="7A9799"/>
            </a:solidFill>
          </a:ln>
        </p:spPr>
        <p:txBody>
          <a:bodyPr wrap="square" lIns="0" tIns="0" rIns="0" bIns="0" rtlCol="0">
            <a:spAutoFit/>
          </a:bodyPr>
          <a:lstStyle/>
          <a:p>
            <a:endParaRPr/>
          </a:p>
        </p:txBody>
      </p:sp>
      <p:sp>
        <p:nvSpPr>
          <p:cNvPr id="121" name="bk object 121"/>
          <p:cNvSpPr/>
          <p:nvPr/>
        </p:nvSpPr>
        <p:spPr>
          <a:xfrm>
            <a:off x="75069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2" name="bk object 122"/>
          <p:cNvSpPr/>
          <p:nvPr/>
        </p:nvSpPr>
        <p:spPr>
          <a:xfrm>
            <a:off x="75260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3" name="bk object 123"/>
          <p:cNvSpPr/>
          <p:nvPr/>
        </p:nvSpPr>
        <p:spPr>
          <a:xfrm>
            <a:off x="7545069" y="1276350"/>
            <a:ext cx="650240" cy="0"/>
          </a:xfrm>
          <a:custGeom>
            <a:avLst/>
            <a:gdLst/>
            <a:ahLst/>
            <a:cxnLst/>
            <a:rect l="l" t="t" r="r" b="b"/>
            <a:pathLst>
              <a:path w="650240">
                <a:moveTo>
                  <a:pt x="0" y="0"/>
                </a:moveTo>
                <a:lnTo>
                  <a:pt x="650239" y="0"/>
                </a:lnTo>
              </a:path>
            </a:pathLst>
          </a:custGeom>
          <a:ln w="8890">
            <a:solidFill>
              <a:srgbClr val="7A9799"/>
            </a:solidFill>
          </a:ln>
        </p:spPr>
        <p:txBody>
          <a:bodyPr wrap="square" lIns="0" tIns="0" rIns="0" bIns="0" rtlCol="0">
            <a:spAutoFit/>
          </a:bodyPr>
          <a:lstStyle/>
          <a:p>
            <a:endParaRPr/>
          </a:p>
        </p:txBody>
      </p:sp>
      <p:sp>
        <p:nvSpPr>
          <p:cNvPr id="124" name="bk object 124"/>
          <p:cNvSpPr/>
          <p:nvPr/>
        </p:nvSpPr>
        <p:spPr>
          <a:xfrm>
            <a:off x="75844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5" name="bk object 125"/>
          <p:cNvSpPr/>
          <p:nvPr/>
        </p:nvSpPr>
        <p:spPr>
          <a:xfrm>
            <a:off x="78752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6" name="bk object 126"/>
          <p:cNvSpPr/>
          <p:nvPr/>
        </p:nvSpPr>
        <p:spPr>
          <a:xfrm>
            <a:off x="79336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7" name="bk object 127"/>
          <p:cNvSpPr/>
          <p:nvPr/>
        </p:nvSpPr>
        <p:spPr>
          <a:xfrm>
            <a:off x="82054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8" name="bk object 128"/>
          <p:cNvSpPr/>
          <p:nvPr/>
        </p:nvSpPr>
        <p:spPr>
          <a:xfrm>
            <a:off x="82245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9" name="bk object 129"/>
          <p:cNvSpPr/>
          <p:nvPr/>
        </p:nvSpPr>
        <p:spPr>
          <a:xfrm>
            <a:off x="8243569" y="1276350"/>
            <a:ext cx="708660" cy="0"/>
          </a:xfrm>
          <a:custGeom>
            <a:avLst/>
            <a:gdLst/>
            <a:ahLst/>
            <a:cxnLst/>
            <a:rect l="l" t="t" r="r" b="b"/>
            <a:pathLst>
              <a:path w="708659">
                <a:moveTo>
                  <a:pt x="0" y="0"/>
                </a:moveTo>
                <a:lnTo>
                  <a:pt x="708659" y="0"/>
                </a:lnTo>
              </a:path>
            </a:pathLst>
          </a:custGeom>
          <a:ln w="8890">
            <a:solidFill>
              <a:srgbClr val="7A9799"/>
            </a:solidFill>
          </a:ln>
        </p:spPr>
        <p:txBody>
          <a:bodyPr wrap="square" lIns="0" tIns="0" rIns="0" bIns="0" rtlCol="0">
            <a:spAutoFit/>
          </a:bodyPr>
          <a:lstStyle/>
          <a:p>
            <a:endParaRPr/>
          </a:p>
        </p:txBody>
      </p:sp>
      <p:sp>
        <p:nvSpPr>
          <p:cNvPr id="130" name="bk object 130"/>
          <p:cNvSpPr/>
          <p:nvPr/>
        </p:nvSpPr>
        <p:spPr>
          <a:xfrm>
            <a:off x="82829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1" name="bk object 131"/>
          <p:cNvSpPr/>
          <p:nvPr/>
        </p:nvSpPr>
        <p:spPr>
          <a:xfrm>
            <a:off x="85547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2" name="bk object 132"/>
          <p:cNvSpPr/>
          <p:nvPr/>
        </p:nvSpPr>
        <p:spPr>
          <a:xfrm>
            <a:off x="86321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3" name="bk object 133"/>
          <p:cNvSpPr/>
          <p:nvPr/>
        </p:nvSpPr>
        <p:spPr>
          <a:xfrm>
            <a:off x="89039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4" name="bk object 134"/>
          <p:cNvSpPr/>
          <p:nvPr/>
        </p:nvSpPr>
        <p:spPr>
          <a:xfrm>
            <a:off x="89623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5" name="bk object 135"/>
          <p:cNvSpPr/>
          <p:nvPr/>
        </p:nvSpPr>
        <p:spPr>
          <a:xfrm>
            <a:off x="8983344" y="1271905"/>
            <a:ext cx="0" cy="8890"/>
          </a:xfrm>
          <a:custGeom>
            <a:avLst/>
            <a:gdLst/>
            <a:ahLst/>
            <a:cxnLst/>
            <a:rect l="l" t="t" r="r" b="b"/>
            <a:pathLst>
              <a:path h="8890">
                <a:moveTo>
                  <a:pt x="0" y="0"/>
                </a:moveTo>
                <a:lnTo>
                  <a:pt x="0" y="8890"/>
                </a:lnTo>
              </a:path>
            </a:pathLst>
          </a:custGeom>
          <a:ln w="3809">
            <a:solidFill>
              <a:srgbClr val="7A9799"/>
            </a:solidFill>
          </a:ln>
        </p:spPr>
        <p:txBody>
          <a:bodyPr wrap="square" lIns="0" tIns="0" rIns="0" bIns="0" rtlCol="0">
            <a:spAutoFit/>
          </a:bodyPr>
          <a:lstStyle/>
          <a:p>
            <a:endParaRPr/>
          </a:p>
        </p:txBody>
      </p:sp>
      <p:sp>
        <p:nvSpPr>
          <p:cNvPr id="136" name="bk object 136"/>
          <p:cNvSpPr/>
          <p:nvPr/>
        </p:nvSpPr>
        <p:spPr>
          <a:xfrm>
            <a:off x="4267200" y="955039"/>
            <a:ext cx="609600" cy="609600"/>
          </a:xfrm>
          <a:custGeom>
            <a:avLst/>
            <a:gdLst/>
            <a:ahLst/>
            <a:cxnLst/>
            <a:rect l="l" t="t" r="r" b="b"/>
            <a:pathLst>
              <a:path w="609600" h="609600">
                <a:moveTo>
                  <a:pt x="304800" y="0"/>
                </a:moveTo>
                <a:lnTo>
                  <a:pt x="254294" y="3870"/>
                </a:lnTo>
                <a:lnTo>
                  <a:pt x="206776" y="15118"/>
                </a:lnTo>
                <a:lnTo>
                  <a:pt x="162793" y="33192"/>
                </a:lnTo>
                <a:lnTo>
                  <a:pt x="122895" y="57546"/>
                </a:lnTo>
                <a:lnTo>
                  <a:pt x="87629" y="87630"/>
                </a:lnTo>
                <a:lnTo>
                  <a:pt x="57546" y="122895"/>
                </a:lnTo>
                <a:lnTo>
                  <a:pt x="33192" y="162793"/>
                </a:lnTo>
                <a:lnTo>
                  <a:pt x="15118" y="206776"/>
                </a:lnTo>
                <a:lnTo>
                  <a:pt x="3870" y="254294"/>
                </a:lnTo>
                <a:lnTo>
                  <a:pt x="0" y="304800"/>
                </a:lnTo>
                <a:lnTo>
                  <a:pt x="979" y="330391"/>
                </a:lnTo>
                <a:lnTo>
                  <a:pt x="8606" y="379472"/>
                </a:lnTo>
                <a:lnTo>
                  <a:pt x="23336" y="425291"/>
                </a:lnTo>
                <a:lnTo>
                  <a:pt x="44618" y="467300"/>
                </a:lnTo>
                <a:lnTo>
                  <a:pt x="71906" y="504950"/>
                </a:lnTo>
                <a:lnTo>
                  <a:pt x="104649" y="537693"/>
                </a:lnTo>
                <a:lnTo>
                  <a:pt x="142299" y="564981"/>
                </a:lnTo>
                <a:lnTo>
                  <a:pt x="184308" y="586263"/>
                </a:lnTo>
                <a:lnTo>
                  <a:pt x="230127" y="600993"/>
                </a:lnTo>
                <a:lnTo>
                  <a:pt x="279208" y="608620"/>
                </a:lnTo>
                <a:lnTo>
                  <a:pt x="304800" y="609600"/>
                </a:lnTo>
                <a:lnTo>
                  <a:pt x="330391" y="608620"/>
                </a:lnTo>
                <a:lnTo>
                  <a:pt x="379472" y="600993"/>
                </a:lnTo>
                <a:lnTo>
                  <a:pt x="425291" y="586263"/>
                </a:lnTo>
                <a:lnTo>
                  <a:pt x="467300" y="564981"/>
                </a:lnTo>
                <a:lnTo>
                  <a:pt x="504950" y="537693"/>
                </a:lnTo>
                <a:lnTo>
                  <a:pt x="537693" y="504950"/>
                </a:lnTo>
                <a:lnTo>
                  <a:pt x="564981" y="467300"/>
                </a:lnTo>
                <a:lnTo>
                  <a:pt x="586263" y="425291"/>
                </a:lnTo>
                <a:lnTo>
                  <a:pt x="600993" y="379472"/>
                </a:lnTo>
                <a:lnTo>
                  <a:pt x="608620" y="330391"/>
                </a:lnTo>
                <a:lnTo>
                  <a:pt x="609600" y="304800"/>
                </a:lnTo>
                <a:lnTo>
                  <a:pt x="608620" y="279208"/>
                </a:lnTo>
                <a:lnTo>
                  <a:pt x="600993" y="230127"/>
                </a:lnTo>
                <a:lnTo>
                  <a:pt x="586263" y="184308"/>
                </a:lnTo>
                <a:lnTo>
                  <a:pt x="564981" y="142299"/>
                </a:lnTo>
                <a:lnTo>
                  <a:pt x="537693" y="104649"/>
                </a:lnTo>
                <a:lnTo>
                  <a:pt x="504950" y="71906"/>
                </a:lnTo>
                <a:lnTo>
                  <a:pt x="467300" y="44618"/>
                </a:lnTo>
                <a:lnTo>
                  <a:pt x="425291" y="23336"/>
                </a:lnTo>
                <a:lnTo>
                  <a:pt x="379472" y="8606"/>
                </a:lnTo>
                <a:lnTo>
                  <a:pt x="330391" y="979"/>
                </a:lnTo>
                <a:lnTo>
                  <a:pt x="304800" y="0"/>
                </a:lnTo>
                <a:close/>
              </a:path>
            </a:pathLst>
          </a:custGeom>
          <a:solidFill>
            <a:srgbClr val="FFFFFF"/>
          </a:solidFill>
        </p:spPr>
        <p:txBody>
          <a:bodyPr wrap="square" lIns="0" tIns="0" rIns="0" bIns="0" rtlCol="0">
            <a:spAutoFit/>
          </a:bodyPr>
          <a:lstStyle/>
          <a:p>
            <a:endParaRPr/>
          </a:p>
        </p:txBody>
      </p:sp>
      <p:sp>
        <p:nvSpPr>
          <p:cNvPr id="137" name="bk object 137"/>
          <p:cNvSpPr/>
          <p:nvPr/>
        </p:nvSpPr>
        <p:spPr>
          <a:xfrm>
            <a:off x="4362450" y="1050289"/>
            <a:ext cx="419100" cy="421640"/>
          </a:xfrm>
          <a:custGeom>
            <a:avLst/>
            <a:gdLst/>
            <a:ahLst/>
            <a:cxnLst/>
            <a:rect l="l" t="t" r="r" b="b"/>
            <a:pathLst>
              <a:path w="419100" h="421640">
                <a:moveTo>
                  <a:pt x="209550" y="0"/>
                </a:moveTo>
                <a:lnTo>
                  <a:pt x="158006" y="5957"/>
                </a:lnTo>
                <a:lnTo>
                  <a:pt x="111640" y="22974"/>
                </a:lnTo>
                <a:lnTo>
                  <a:pt x="71687" y="49763"/>
                </a:lnTo>
                <a:lnTo>
                  <a:pt x="39380" y="85039"/>
                </a:lnTo>
                <a:lnTo>
                  <a:pt x="15954" y="127515"/>
                </a:lnTo>
                <a:lnTo>
                  <a:pt x="2644" y="175907"/>
                </a:lnTo>
                <a:lnTo>
                  <a:pt x="0" y="210820"/>
                </a:lnTo>
                <a:lnTo>
                  <a:pt x="668" y="228509"/>
                </a:lnTo>
                <a:lnTo>
                  <a:pt x="10332" y="278587"/>
                </a:lnTo>
                <a:lnTo>
                  <a:pt x="30523" y="323178"/>
                </a:lnTo>
                <a:lnTo>
                  <a:pt x="60007" y="360997"/>
                </a:lnTo>
                <a:lnTo>
                  <a:pt x="97549" y="390758"/>
                </a:lnTo>
                <a:lnTo>
                  <a:pt x="141914" y="411175"/>
                </a:lnTo>
                <a:lnTo>
                  <a:pt x="191869" y="420962"/>
                </a:lnTo>
                <a:lnTo>
                  <a:pt x="209550" y="421639"/>
                </a:lnTo>
                <a:lnTo>
                  <a:pt x="227230" y="420962"/>
                </a:lnTo>
                <a:lnTo>
                  <a:pt x="277185" y="411175"/>
                </a:lnTo>
                <a:lnTo>
                  <a:pt x="321550" y="390758"/>
                </a:lnTo>
                <a:lnTo>
                  <a:pt x="359092" y="360997"/>
                </a:lnTo>
                <a:lnTo>
                  <a:pt x="388576" y="323178"/>
                </a:lnTo>
                <a:lnTo>
                  <a:pt x="408767" y="278587"/>
                </a:lnTo>
                <a:lnTo>
                  <a:pt x="418431" y="228509"/>
                </a:lnTo>
                <a:lnTo>
                  <a:pt x="419100" y="210820"/>
                </a:lnTo>
                <a:lnTo>
                  <a:pt x="418431" y="193130"/>
                </a:lnTo>
                <a:lnTo>
                  <a:pt x="408767" y="143052"/>
                </a:lnTo>
                <a:lnTo>
                  <a:pt x="388576" y="98461"/>
                </a:lnTo>
                <a:lnTo>
                  <a:pt x="359092" y="60642"/>
                </a:lnTo>
                <a:lnTo>
                  <a:pt x="321550" y="30881"/>
                </a:lnTo>
                <a:lnTo>
                  <a:pt x="277185" y="10464"/>
                </a:lnTo>
                <a:lnTo>
                  <a:pt x="227230" y="677"/>
                </a:lnTo>
                <a:lnTo>
                  <a:pt x="209550" y="0"/>
                </a:lnTo>
                <a:close/>
              </a:path>
            </a:pathLst>
          </a:custGeom>
          <a:solidFill>
            <a:srgbClr val="FFFFFF"/>
          </a:solidFill>
        </p:spPr>
        <p:txBody>
          <a:bodyPr wrap="square" lIns="0" tIns="0" rIns="0" bIns="0" rtlCol="0">
            <a:spAutoFit/>
          </a:bodyPr>
          <a:lstStyle/>
          <a:p>
            <a:endParaRPr/>
          </a:p>
        </p:txBody>
      </p:sp>
      <p:sp>
        <p:nvSpPr>
          <p:cNvPr id="138" name="bk object 138"/>
          <p:cNvSpPr/>
          <p:nvPr/>
        </p:nvSpPr>
        <p:spPr>
          <a:xfrm>
            <a:off x="4362450" y="1050289"/>
            <a:ext cx="419100" cy="421640"/>
          </a:xfrm>
          <a:custGeom>
            <a:avLst/>
            <a:gdLst/>
            <a:ahLst/>
            <a:cxnLst/>
            <a:rect l="l" t="t" r="r" b="b"/>
            <a:pathLst>
              <a:path w="419100" h="421640">
                <a:moveTo>
                  <a:pt x="209550" y="0"/>
                </a:moveTo>
                <a:lnTo>
                  <a:pt x="261093" y="5957"/>
                </a:lnTo>
                <a:lnTo>
                  <a:pt x="307459" y="22974"/>
                </a:lnTo>
                <a:lnTo>
                  <a:pt x="347412" y="49763"/>
                </a:lnTo>
                <a:lnTo>
                  <a:pt x="379719" y="85039"/>
                </a:lnTo>
                <a:lnTo>
                  <a:pt x="403145" y="127515"/>
                </a:lnTo>
                <a:lnTo>
                  <a:pt x="416455" y="175907"/>
                </a:lnTo>
                <a:lnTo>
                  <a:pt x="419100" y="210820"/>
                </a:lnTo>
                <a:lnTo>
                  <a:pt x="418431" y="228509"/>
                </a:lnTo>
                <a:lnTo>
                  <a:pt x="408767" y="278587"/>
                </a:lnTo>
                <a:lnTo>
                  <a:pt x="388576" y="323178"/>
                </a:lnTo>
                <a:lnTo>
                  <a:pt x="359092" y="360997"/>
                </a:lnTo>
                <a:lnTo>
                  <a:pt x="321550" y="390758"/>
                </a:lnTo>
                <a:lnTo>
                  <a:pt x="277185" y="411175"/>
                </a:lnTo>
                <a:lnTo>
                  <a:pt x="227230" y="420962"/>
                </a:lnTo>
                <a:lnTo>
                  <a:pt x="209550" y="421639"/>
                </a:lnTo>
                <a:lnTo>
                  <a:pt x="191869" y="420962"/>
                </a:lnTo>
                <a:lnTo>
                  <a:pt x="141914" y="411175"/>
                </a:lnTo>
                <a:lnTo>
                  <a:pt x="97549" y="390758"/>
                </a:lnTo>
                <a:lnTo>
                  <a:pt x="60007" y="360997"/>
                </a:lnTo>
                <a:lnTo>
                  <a:pt x="30523" y="323178"/>
                </a:lnTo>
                <a:lnTo>
                  <a:pt x="10332" y="278587"/>
                </a:lnTo>
                <a:lnTo>
                  <a:pt x="668" y="228509"/>
                </a:lnTo>
                <a:lnTo>
                  <a:pt x="0" y="210820"/>
                </a:lnTo>
                <a:lnTo>
                  <a:pt x="668" y="193130"/>
                </a:lnTo>
                <a:lnTo>
                  <a:pt x="10332" y="143052"/>
                </a:lnTo>
                <a:lnTo>
                  <a:pt x="30523" y="98461"/>
                </a:lnTo>
                <a:lnTo>
                  <a:pt x="60007" y="60642"/>
                </a:lnTo>
                <a:lnTo>
                  <a:pt x="97549" y="30881"/>
                </a:lnTo>
                <a:lnTo>
                  <a:pt x="141914" y="10464"/>
                </a:lnTo>
                <a:lnTo>
                  <a:pt x="191869" y="677"/>
                </a:lnTo>
                <a:lnTo>
                  <a:pt x="209550" y="0"/>
                </a:lnTo>
                <a:close/>
              </a:path>
            </a:pathLst>
          </a:custGeom>
          <a:ln w="50676">
            <a:solidFill>
              <a:srgbClr val="7A9799"/>
            </a:solidFill>
          </a:ln>
        </p:spPr>
        <p:txBody>
          <a:bodyPr wrap="square" lIns="0" tIns="0" rIns="0" bIns="0" rtlCol="0">
            <a:spAutoFit/>
          </a:bodyPr>
          <a:lstStyle/>
          <a:p>
            <a:endParaRPr/>
          </a:p>
        </p:txBody>
      </p:sp>
      <p:sp>
        <p:nvSpPr>
          <p:cNvPr id="139" name="bk object 139"/>
          <p:cNvSpPr/>
          <p:nvPr/>
        </p:nvSpPr>
        <p:spPr>
          <a:xfrm>
            <a:off x="4362450" y="1050289"/>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140" name="bk object 140"/>
          <p:cNvSpPr/>
          <p:nvPr/>
        </p:nvSpPr>
        <p:spPr>
          <a:xfrm>
            <a:off x="4781550" y="1471930"/>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2" name="Holder 2"/>
          <p:cNvSpPr>
            <a:spLocks noGrp="1"/>
          </p:cNvSpPr>
          <p:nvPr>
            <p:ph type="title"/>
          </p:nvPr>
        </p:nvSpPr>
        <p:spPr>
          <a:xfrm>
            <a:off x="3723640" y="434340"/>
            <a:ext cx="1696719" cy="503555"/>
          </a:xfrm>
          <a:prstGeom prst="rect">
            <a:avLst/>
          </a:prstGeom>
        </p:spPr>
        <p:txBody>
          <a:bodyPr wrap="square" lIns="0" tIns="0" rIns="0" bIns="0">
            <a:spAutoFit/>
          </a:bodyPr>
          <a:lstStyle>
            <a:lvl1pPr>
              <a:defRPr sz="3300">
                <a:solidFill>
                  <a:srgbClr val="7A9799"/>
                </a:solidFill>
                <a:latin typeface="Tahoma"/>
                <a:cs typeface="Tahoma"/>
              </a:defRPr>
            </a:lvl1pPr>
          </a:lstStyle>
          <a:p>
            <a:endParaRPr/>
          </a:p>
        </p:txBody>
      </p:sp>
      <p:sp>
        <p:nvSpPr>
          <p:cNvPr id="3" name="Holder 3"/>
          <p:cNvSpPr>
            <a:spLocks noGrp="1"/>
          </p:cNvSpPr>
          <p:nvPr>
            <p:ph type="body" idx="1"/>
          </p:nvPr>
        </p:nvSpPr>
        <p:spPr>
          <a:xfrm>
            <a:off x="378459" y="1127759"/>
            <a:ext cx="8387080" cy="304990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13/05/2020</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gocit.vn/bai-viet/tag/google/" TargetMode="External"/><Relationship Id="rId2" Type="http://schemas.openxmlformats.org/officeDocument/2006/relationships/hyperlink" Target="https://insights.stackoverflow.com/survey/2019"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939540"/>
          </a:xfrm>
        </p:spPr>
        <p:txBody>
          <a:bodyPr/>
          <a:lstStyle/>
          <a:p>
            <a:pPr lvl="0" algn="just"/>
            <a:r>
              <a:rPr lang="en-US" sz="3200" u="sng" smtClean="0">
                <a:latin typeface="Times New Roman" panose="02020603050405020304" pitchFamily="18" charset="0"/>
                <a:cs typeface="Times New Roman" panose="02020603050405020304" pitchFamily="18" charset="0"/>
              </a:rPr>
              <a:t>Ví du: </a:t>
            </a:r>
            <a:r>
              <a:rPr lang="en-US" sz="3200">
                <a:latin typeface="Times New Roman" panose="02020603050405020304" pitchFamily="18" charset="0"/>
                <a:cs typeface="Times New Roman" panose="02020603050405020304" pitchFamily="18" charset="0"/>
              </a:rPr>
              <a:t>Nhập vào 2 số, yêu cầu tính tổng của</a:t>
            </a:r>
            <a:endParaRPr lang="en-US" sz="3200" u="sng">
              <a:latin typeface="Times New Roman" panose="02020603050405020304" pitchFamily="18" charset="0"/>
              <a:cs typeface="Times New Roman" panose="02020603050405020304" pitchFamily="18" charset="0"/>
            </a:endParaRPr>
          </a:p>
          <a:p>
            <a:pPr lvl="0" algn="just"/>
            <a:r>
              <a:rPr lang="en-US" sz="3200">
                <a:latin typeface="Times New Roman" panose="02020603050405020304" pitchFamily="18" charset="0"/>
                <a:cs typeface="Times New Roman" panose="02020603050405020304" pitchFamily="18" charset="0"/>
              </a:rPr>
              <a:t>x=int(input("Nhap so thu  nhat:"))</a:t>
            </a:r>
          </a:p>
          <a:p>
            <a:pPr lvl="0" algn="just"/>
            <a:r>
              <a:rPr lang="en-US" sz="3200">
                <a:latin typeface="Times New Roman" panose="02020603050405020304" pitchFamily="18" charset="0"/>
                <a:cs typeface="Times New Roman" panose="02020603050405020304" pitchFamily="18" charset="0"/>
              </a:rPr>
              <a:t>y=int(input("Nhap so thu hai:"))</a:t>
            </a:r>
          </a:p>
          <a:p>
            <a:pPr lvl="0" algn="just"/>
            <a:r>
              <a:rPr lang="en-US" sz="3200">
                <a:latin typeface="Times New Roman" panose="02020603050405020304" pitchFamily="18" charset="0"/>
                <a:cs typeface="Times New Roman" panose="02020603050405020304" pitchFamily="18" charset="0"/>
              </a:rPr>
              <a:t>print("Tong cua hai so la:",x+y)</a:t>
            </a:r>
          </a:p>
          <a:p>
            <a:pPr lvl="0" algn="just"/>
            <a:r>
              <a:rPr lang="en-US" sz="3200">
                <a:latin typeface="Times New Roman" panose="02020603050405020304" pitchFamily="18" charset="0"/>
                <a:cs typeface="Times New Roman" panose="02020603050405020304" pitchFamily="18" charset="0"/>
              </a:rPr>
              <a:t>print("Hieu cua hai so la:",x-y)</a:t>
            </a:r>
          </a:p>
          <a:p>
            <a:pPr lvl="0" algn="just"/>
            <a:r>
              <a:rPr lang="en-US" sz="3200">
                <a:latin typeface="Times New Roman" panose="02020603050405020304" pitchFamily="18" charset="0"/>
                <a:cs typeface="Times New Roman" panose="02020603050405020304" pitchFamily="18" charset="0"/>
              </a:rPr>
              <a:t>print("Tich cua hai so la:",x*y)</a:t>
            </a:r>
          </a:p>
          <a:p>
            <a:pPr lvl="0" algn="just"/>
            <a:r>
              <a:rPr lang="en-US" sz="3200">
                <a:latin typeface="Times New Roman" panose="02020603050405020304" pitchFamily="18" charset="0"/>
                <a:cs typeface="Times New Roman" panose="02020603050405020304" pitchFamily="18" charset="0"/>
              </a:rPr>
              <a:t>print("Thuong cua hai so la:",x/y)</a:t>
            </a:r>
            <a:endParaRPr lang="en-US" sz="3200" smtClean="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2649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4431983"/>
          </a:xfrm>
        </p:spPr>
        <p:txBody>
          <a:bodyPr/>
          <a:lstStyle/>
          <a:p>
            <a:pPr lvl="0" algn="l"/>
            <a:r>
              <a:rPr lang="en-US" sz="3200" u="sng" smtClean="0">
                <a:latin typeface="Times New Roman" panose="02020603050405020304" pitchFamily="18" charset="0"/>
                <a:cs typeface="Times New Roman" panose="02020603050405020304" pitchFamily="18" charset="0"/>
              </a:rPr>
              <a:t>Ví du</a:t>
            </a:r>
            <a:r>
              <a:rPr lang="en-US" sz="3200" smtClean="0">
                <a:latin typeface="Times New Roman" panose="02020603050405020304" pitchFamily="18" charset="0"/>
                <a:cs typeface="Times New Roman" panose="02020603050405020304" pitchFamily="18" charset="0"/>
              </a:rPr>
              <a:t>: </a:t>
            </a:r>
            <a:r>
              <a:rPr lang="en-US" sz="3200">
                <a:latin typeface="Times New Roman" panose="02020603050405020304" pitchFamily="18" charset="0"/>
                <a:cs typeface="Times New Roman" panose="02020603050405020304" pitchFamily="18" charset="0"/>
              </a:rPr>
              <a:t> Toán tử </a:t>
            </a:r>
            <a:r>
              <a:rPr lang="en-US" sz="3200" smtClean="0">
                <a:latin typeface="Times New Roman" panose="02020603050405020304" pitchFamily="18" charset="0"/>
                <a:cs typeface="Times New Roman" panose="02020603050405020304" pitchFamily="18" charset="0"/>
              </a:rPr>
              <a:t>gán</a:t>
            </a:r>
          </a:p>
          <a:p>
            <a:pPr lvl="0" algn="l"/>
            <a:endParaRPr lang="en-US" sz="3200">
              <a:latin typeface="Times New Roman" panose="02020603050405020304" pitchFamily="18" charset="0"/>
              <a:cs typeface="Times New Roman" panose="02020603050405020304" pitchFamily="18" charset="0"/>
            </a:endParaRPr>
          </a:p>
          <a:p>
            <a:pPr lvl="0" algn="l"/>
            <a:r>
              <a:rPr lang="en-US" sz="3200"/>
              <a:t>a = 20 # Mot phép gan so nguyen</a:t>
            </a:r>
            <a:br>
              <a:rPr lang="en-US" sz="3200"/>
            </a:br>
            <a:r>
              <a:rPr lang="en-US" sz="3200"/>
              <a:t>b = 100.0 # Mot so thuc</a:t>
            </a:r>
            <a:br>
              <a:rPr lang="en-US" sz="3200"/>
            </a:br>
            <a:r>
              <a:rPr lang="en-US" sz="3200"/>
              <a:t>ten = "Hoang" # Mot chuoi</a:t>
            </a:r>
            <a:br>
              <a:rPr lang="en-US" sz="3200"/>
            </a:br>
            <a:r>
              <a:rPr lang="en-US" sz="3200"/>
              <a:t>print a</a:t>
            </a:r>
            <a:br>
              <a:rPr lang="en-US" sz="3200"/>
            </a:br>
            <a:r>
              <a:rPr lang="en-US" sz="3200"/>
              <a:t>print b</a:t>
            </a:r>
            <a:br>
              <a:rPr lang="en-US" sz="3200"/>
            </a:br>
            <a:r>
              <a:rPr lang="en-US" sz="3200"/>
              <a:t>print ten </a:t>
            </a:r>
            <a:br>
              <a:rPr lang="en-US" sz="3200"/>
            </a:br>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20000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67646"/>
            <a:ext cx="7924800" cy="430887"/>
          </a:xfrm>
        </p:spPr>
        <p:txBody>
          <a:bodyPr/>
          <a:lstStyle/>
          <a:p>
            <a:r>
              <a:rPr lang="en-US" sz="2800" b="1" smtClean="0">
                <a:solidFill>
                  <a:schemeClr val="tx1"/>
                </a:solidFill>
                <a:latin typeface="Times New Roman" pitchFamily="18" charset="0"/>
                <a:cs typeface="Times New Roman" pitchFamily="18" charset="0"/>
              </a:rPr>
              <a:t>Python: Cấu </a:t>
            </a:r>
            <a:r>
              <a:rPr lang="en-US" sz="2800" b="1">
                <a:solidFill>
                  <a:schemeClr val="tx1"/>
                </a:solidFill>
                <a:latin typeface="Times New Roman" pitchFamily="18" charset="0"/>
                <a:cs typeface="Times New Roman" pitchFamily="18" charset="0"/>
              </a:rPr>
              <a:t>trúc rẽ nhánh </a:t>
            </a:r>
            <a:r>
              <a:rPr lang="en-US" sz="2800" b="1">
                <a:solidFill>
                  <a:srgbClr val="FF0000"/>
                </a:solidFill>
                <a:latin typeface="Times New Roman" pitchFamily="18" charset="0"/>
                <a:cs typeface="Times New Roman" pitchFamily="18" charset="0"/>
              </a:rPr>
              <a:t>if</a:t>
            </a: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smtClean="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5560" y="914400"/>
            <a:ext cx="8836025" cy="5632311"/>
          </a:xfrm>
          <a:prstGeom prst="rect">
            <a:avLst/>
          </a:prstGeom>
        </p:spPr>
        <p:txBody>
          <a:bodyPr wrap="square">
            <a:spAutoFit/>
          </a:bodyPr>
          <a:lstStyle/>
          <a:p>
            <a:r>
              <a:rPr lang="vi-VN" sz="2400" b="1" u="sng" smtClean="0">
                <a:solidFill>
                  <a:srgbClr val="FF0000"/>
                </a:solidFill>
                <a:latin typeface="+mj-lt"/>
              </a:rPr>
              <a:t>Dạng 1:</a:t>
            </a:r>
          </a:p>
          <a:p>
            <a:r>
              <a:rPr lang="en-US" sz="2400" smtClean="0">
                <a:latin typeface="+mj-lt"/>
              </a:rPr>
              <a:t>	</a:t>
            </a:r>
            <a:r>
              <a:rPr lang="vi-VN" sz="2400" smtClean="0">
                <a:solidFill>
                  <a:schemeClr val="tx2"/>
                </a:solidFill>
                <a:latin typeface="+mj-lt"/>
              </a:rPr>
              <a:t>if </a:t>
            </a:r>
            <a:r>
              <a:rPr lang="vi-VN" sz="2400">
                <a:latin typeface="+mj-lt"/>
              </a:rPr>
              <a:t>biểu_thức_điều_kiện:</a:t>
            </a:r>
          </a:p>
          <a:p>
            <a:r>
              <a:rPr lang="vi-VN" sz="2400">
                <a:latin typeface="+mj-lt"/>
              </a:rPr>
              <a:t>    </a:t>
            </a:r>
            <a:r>
              <a:rPr lang="en-US" sz="2400" smtClean="0">
                <a:latin typeface="+mj-lt"/>
              </a:rPr>
              <a:t>		</a:t>
            </a:r>
            <a:r>
              <a:rPr lang="vi-VN" sz="2400" smtClean="0">
                <a:latin typeface="+mj-lt"/>
              </a:rPr>
              <a:t>lệnh</a:t>
            </a:r>
            <a:r>
              <a:rPr lang="vi-VN" sz="2400">
                <a:latin typeface="+mj-lt"/>
              </a:rPr>
              <a:t>...</a:t>
            </a:r>
          </a:p>
          <a:p>
            <a:r>
              <a:rPr lang="vi-VN" sz="2400" b="1" u="sng">
                <a:solidFill>
                  <a:srgbClr val="FF0000"/>
                </a:solidFill>
                <a:latin typeface="+mj-lt"/>
              </a:rPr>
              <a:t>Dạng 2:</a:t>
            </a:r>
          </a:p>
          <a:p>
            <a:r>
              <a:rPr lang="en-US" sz="2400" smtClean="0">
                <a:latin typeface="+mj-lt"/>
              </a:rPr>
              <a:t>	</a:t>
            </a:r>
            <a:r>
              <a:rPr lang="vi-VN" sz="2400" smtClean="0">
                <a:solidFill>
                  <a:schemeClr val="tx2"/>
                </a:solidFill>
                <a:latin typeface="+mj-lt"/>
              </a:rPr>
              <a:t>if </a:t>
            </a:r>
            <a:r>
              <a:rPr lang="vi-VN" sz="2400">
                <a:latin typeface="+mj-lt"/>
              </a:rPr>
              <a:t>biểu_thức_điều_kiện:</a:t>
            </a:r>
          </a:p>
          <a:p>
            <a:r>
              <a:rPr lang="vi-VN" sz="2400">
                <a:latin typeface="+mj-lt"/>
              </a:rPr>
              <a:t>    </a:t>
            </a:r>
            <a:r>
              <a:rPr lang="en-US" sz="2400" smtClean="0">
                <a:latin typeface="+mj-lt"/>
              </a:rPr>
              <a:t>		</a:t>
            </a:r>
            <a:r>
              <a:rPr lang="vi-VN" sz="2400" smtClean="0">
                <a:latin typeface="+mj-lt"/>
              </a:rPr>
              <a:t>lệnh</a:t>
            </a:r>
            <a:r>
              <a:rPr lang="vi-VN" sz="2400">
                <a:latin typeface="+mj-lt"/>
              </a:rPr>
              <a:t>...</a:t>
            </a:r>
          </a:p>
          <a:p>
            <a:r>
              <a:rPr lang="en-US" sz="2400" smtClean="0">
                <a:latin typeface="+mj-lt"/>
              </a:rPr>
              <a:t>	</a:t>
            </a:r>
            <a:r>
              <a:rPr lang="vi-VN" sz="2400" smtClean="0">
                <a:solidFill>
                  <a:schemeClr val="tx2"/>
                </a:solidFill>
                <a:latin typeface="+mj-lt"/>
              </a:rPr>
              <a:t>else</a:t>
            </a:r>
            <a:r>
              <a:rPr lang="vi-VN" sz="2400">
                <a:solidFill>
                  <a:schemeClr val="tx2"/>
                </a:solidFill>
                <a:latin typeface="+mj-lt"/>
              </a:rPr>
              <a:t>:</a:t>
            </a:r>
          </a:p>
          <a:p>
            <a:r>
              <a:rPr lang="vi-VN" sz="2400">
                <a:latin typeface="+mj-lt"/>
              </a:rPr>
              <a:t>    </a:t>
            </a:r>
            <a:r>
              <a:rPr lang="en-US" sz="2400" smtClean="0">
                <a:latin typeface="+mj-lt"/>
              </a:rPr>
              <a:t>		</a:t>
            </a:r>
            <a:r>
              <a:rPr lang="vi-VN" sz="2400" smtClean="0">
                <a:latin typeface="+mj-lt"/>
              </a:rPr>
              <a:t>lệnh</a:t>
            </a:r>
            <a:r>
              <a:rPr lang="vi-VN" sz="2400">
                <a:latin typeface="+mj-lt"/>
              </a:rPr>
              <a:t>...</a:t>
            </a:r>
          </a:p>
          <a:p>
            <a:r>
              <a:rPr lang="vi-VN" sz="2400" b="1" u="sng">
                <a:solidFill>
                  <a:srgbClr val="FF0000"/>
                </a:solidFill>
                <a:latin typeface="+mj-lt"/>
              </a:rPr>
              <a:t>Dạng 3:</a:t>
            </a:r>
          </a:p>
          <a:p>
            <a:r>
              <a:rPr lang="vi-VN" sz="2400">
                <a:solidFill>
                  <a:schemeClr val="tx2"/>
                </a:solidFill>
                <a:latin typeface="+mj-lt"/>
              </a:rPr>
              <a:t>if</a:t>
            </a:r>
            <a:r>
              <a:rPr lang="vi-VN" sz="2400">
                <a:latin typeface="+mj-lt"/>
              </a:rPr>
              <a:t> biểu_thức_điều_kiện_1:</a:t>
            </a:r>
          </a:p>
          <a:p>
            <a:r>
              <a:rPr lang="vi-VN" sz="2400">
                <a:latin typeface="+mj-lt"/>
              </a:rPr>
              <a:t>   </a:t>
            </a:r>
            <a:r>
              <a:rPr lang="vi-VN" sz="2400" smtClean="0">
                <a:latin typeface="+mj-lt"/>
              </a:rPr>
              <a:t> </a:t>
            </a:r>
            <a:r>
              <a:rPr lang="vi-VN" sz="2400">
                <a:latin typeface="+mj-lt"/>
              </a:rPr>
              <a:t>lệnh... </a:t>
            </a:r>
          </a:p>
          <a:p>
            <a:r>
              <a:rPr lang="vi-VN" sz="2400">
                <a:solidFill>
                  <a:schemeClr val="tx2"/>
                </a:solidFill>
                <a:latin typeface="+mj-lt"/>
              </a:rPr>
              <a:t>elif</a:t>
            </a:r>
            <a:r>
              <a:rPr lang="vi-VN" sz="2400">
                <a:latin typeface="+mj-lt"/>
              </a:rPr>
              <a:t> biểu_thức_điều_kiện_2:</a:t>
            </a:r>
          </a:p>
          <a:p>
            <a:r>
              <a:rPr lang="vi-VN" sz="2400">
                <a:latin typeface="+mj-lt"/>
              </a:rPr>
              <a:t>   </a:t>
            </a:r>
            <a:r>
              <a:rPr lang="vi-VN" sz="2400" smtClean="0">
                <a:latin typeface="+mj-lt"/>
              </a:rPr>
              <a:t> </a:t>
            </a:r>
            <a:r>
              <a:rPr lang="vi-VN" sz="2400">
                <a:latin typeface="+mj-lt"/>
              </a:rPr>
              <a:t>lệnh... </a:t>
            </a:r>
            <a:endParaRPr lang="en-US" sz="2400" smtClean="0">
              <a:latin typeface="+mj-lt"/>
            </a:endParaRPr>
          </a:p>
          <a:p>
            <a:r>
              <a:rPr lang="vi-VN" sz="2400" smtClean="0">
                <a:solidFill>
                  <a:schemeClr val="tx2"/>
                </a:solidFill>
                <a:latin typeface="+mj-lt"/>
              </a:rPr>
              <a:t>else</a:t>
            </a:r>
            <a:r>
              <a:rPr lang="vi-VN" sz="2400">
                <a:solidFill>
                  <a:schemeClr val="tx2"/>
                </a:solidFill>
                <a:latin typeface="+mj-lt"/>
              </a:rPr>
              <a:t>:</a:t>
            </a:r>
          </a:p>
          <a:p>
            <a:r>
              <a:rPr lang="vi-VN" sz="2400">
                <a:latin typeface="+mj-lt"/>
              </a:rPr>
              <a:t>   </a:t>
            </a:r>
            <a:r>
              <a:rPr lang="vi-VN" sz="2400" smtClean="0">
                <a:latin typeface="+mj-lt"/>
              </a:rPr>
              <a:t> lệnh</a:t>
            </a:r>
            <a:r>
              <a:rPr lang="en-US" sz="2400" smtClean="0">
                <a:latin typeface="+mj-lt"/>
              </a:rPr>
              <a:t>…</a:t>
            </a:r>
            <a:endParaRPr lang="en-US" sz="2400">
              <a:latin typeface="+mj-lt"/>
            </a:endParaRPr>
          </a:p>
        </p:txBody>
      </p:sp>
    </p:spTree>
    <p:extLst>
      <p:ext uri="{BB962C8B-B14F-4D97-AF65-F5344CB8AC3E}">
        <p14:creationId xmlns:p14="http://schemas.microsoft.com/office/powerpoint/2010/main" val="29675167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rẽ </a:t>
            </a:r>
            <a:r>
              <a:rPr lang="en-US" sz="2800" b="1" smtClean="0">
                <a:solidFill>
                  <a:srgbClr val="FF0000"/>
                </a:solidFill>
                <a:latin typeface="Times New Roman" pitchFamily="18" charset="0"/>
                <a:cs typeface="Times New Roman" pitchFamily="18" charset="0"/>
              </a:rPr>
              <a:t>nhánh</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smtClean="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55575" y="1378803"/>
            <a:ext cx="8721090" cy="4056495"/>
          </a:xfrm>
          <a:prstGeom prst="rect">
            <a:avLst/>
          </a:prstGeom>
        </p:spPr>
        <p:txBody>
          <a:bodyPr wrap="square">
            <a:spAutoFit/>
          </a:bodyPr>
          <a:lstStyle/>
          <a:p>
            <a:pPr>
              <a:lnSpc>
                <a:spcPct val="115000"/>
              </a:lnSpc>
              <a:spcAft>
                <a:spcPts val="0"/>
              </a:spcAft>
            </a:pPr>
            <a:r>
              <a:rPr lang="en-US" sz="3200" smtClean="0">
                <a:latin typeface="Times New Roman" panose="02020603050405020304" pitchFamily="18" charset="0"/>
                <a:ea typeface="Times New Roman" panose="02020603050405020304" pitchFamily="18" charset="0"/>
                <a:cs typeface="Times New Roman" panose="02020603050405020304" pitchFamily="18" charset="0"/>
              </a:rPr>
              <a:t>Viết </a:t>
            </a:r>
            <a:r>
              <a:rPr lang="en-US" sz="3200">
                <a:latin typeface="Times New Roman" panose="02020603050405020304" pitchFamily="18" charset="0"/>
                <a:ea typeface="Times New Roman" panose="02020603050405020304" pitchFamily="18" charset="0"/>
                <a:cs typeface="Times New Roman" panose="02020603050405020304" pitchFamily="18" charset="0"/>
              </a:rPr>
              <a:t>chương trình giải </a:t>
            </a:r>
            <a:r>
              <a:rPr lang="en-US" sz="3200" smtClean="0">
                <a:latin typeface="Times New Roman" panose="02020603050405020304" pitchFamily="18" charset="0"/>
                <a:ea typeface="Times New Roman" panose="02020603050405020304" pitchFamily="18" charset="0"/>
                <a:cs typeface="Times New Roman" panose="02020603050405020304" pitchFamily="18" charset="0"/>
              </a:rPr>
              <a:t>và </a:t>
            </a:r>
            <a:r>
              <a:rPr lang="en-US" sz="3200">
                <a:latin typeface="Times New Roman" panose="02020603050405020304" pitchFamily="18" charset="0"/>
                <a:ea typeface="Times New Roman" panose="02020603050405020304" pitchFamily="18" charset="0"/>
                <a:cs typeface="Times New Roman" panose="02020603050405020304" pitchFamily="18" charset="0"/>
              </a:rPr>
              <a:t>biện luận phương trình bậc nhất: </a:t>
            </a:r>
            <a:endParaRPr lang="en-US" sz="3200" smtClean="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0"/>
              </a:spcAft>
            </a:pPr>
            <a:r>
              <a:rPr lang="en-US" sz="32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Ax </a:t>
            </a:r>
            <a:r>
              <a:rPr lang="en-US" sz="32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B = 0</a:t>
            </a:r>
            <a:endParaRPr lang="en-US" sz="320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endParaRPr lang="en-US" sz="3200" smtClean="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0"/>
              </a:spcAft>
            </a:pPr>
            <a:r>
              <a:rPr lang="en-US" sz="3200" smtClean="0">
                <a:latin typeface="Times New Roman" panose="02020603050405020304" pitchFamily="18" charset="0"/>
                <a:ea typeface="Times New Roman" panose="02020603050405020304" pitchFamily="18" charset="0"/>
                <a:cs typeface="Times New Roman" panose="02020603050405020304" pitchFamily="18" charset="0"/>
              </a:rPr>
              <a:t>Viết </a:t>
            </a:r>
            <a:r>
              <a:rPr lang="en-US" sz="3200">
                <a:latin typeface="Times New Roman" panose="02020603050405020304" pitchFamily="18" charset="0"/>
                <a:ea typeface="Times New Roman" panose="02020603050405020304" pitchFamily="18" charset="0"/>
                <a:cs typeface="Times New Roman" panose="02020603050405020304" pitchFamily="18" charset="0"/>
              </a:rPr>
              <a:t>chương trình giải </a:t>
            </a:r>
            <a:r>
              <a:rPr lang="en-US" sz="3200" smtClean="0">
                <a:latin typeface="Times New Roman" panose="02020603050405020304" pitchFamily="18" charset="0"/>
                <a:ea typeface="Times New Roman" panose="02020603050405020304" pitchFamily="18" charset="0"/>
                <a:cs typeface="Times New Roman" panose="02020603050405020304" pitchFamily="18" charset="0"/>
              </a:rPr>
              <a:t>và </a:t>
            </a:r>
            <a:r>
              <a:rPr lang="en-US" sz="3200">
                <a:latin typeface="Times New Roman" panose="02020603050405020304" pitchFamily="18" charset="0"/>
                <a:ea typeface="Times New Roman" panose="02020603050405020304" pitchFamily="18" charset="0"/>
                <a:cs typeface="Times New Roman" panose="02020603050405020304" pitchFamily="18" charset="0"/>
              </a:rPr>
              <a:t>biện luận phương trình bậc hai: </a:t>
            </a:r>
            <a:endParaRPr lang="en-US" sz="3200" smtClean="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0"/>
              </a:spcAft>
            </a:pPr>
            <a:r>
              <a:rPr lang="en-US" sz="32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Ax</a:t>
            </a:r>
            <a:r>
              <a:rPr lang="en-US" sz="3200" baseline="3000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sz="320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Bx + C = 0</a:t>
            </a:r>
            <a:endParaRPr lang="en-US" sz="3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9118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rẽ </a:t>
            </a:r>
            <a:r>
              <a:rPr lang="en-US" sz="2800" b="1" smtClean="0">
                <a:solidFill>
                  <a:srgbClr val="FF0000"/>
                </a:solidFill>
                <a:latin typeface="Times New Roman" pitchFamily="18" charset="0"/>
                <a:cs typeface="Times New Roman" pitchFamily="18" charset="0"/>
              </a:rPr>
              <a:t>nhánh </a:t>
            </a:r>
            <a:r>
              <a:rPr lang="en-US" sz="2800">
                <a:solidFill>
                  <a:srgbClr val="FF0000"/>
                </a:solidFill>
                <a:latin typeface="Times New Roman" pitchFamily="18" charset="0"/>
                <a:cs typeface="Times New Roman" pitchFamily="18" charset="0"/>
              </a:rPr>
              <a:t>(Ví dụ: Giải và biện </a:t>
            </a:r>
            <a:r>
              <a:rPr lang="en-US" sz="2800" smtClean="0">
                <a:solidFill>
                  <a:srgbClr val="FF0000"/>
                </a:solidFill>
                <a:latin typeface="Times New Roman" pitchFamily="18" charset="0"/>
                <a:cs typeface="Times New Roman" pitchFamily="18" charset="0"/>
              </a:rPr>
              <a:t>luận ptb2)</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smtClean="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5560" y="914400"/>
            <a:ext cx="8836025" cy="5401479"/>
          </a:xfrm>
          <a:prstGeom prst="rect">
            <a:avLst/>
          </a:prstGeom>
        </p:spPr>
        <p:txBody>
          <a:bodyPr wrap="square">
            <a:spAutoFit/>
          </a:bodyPr>
          <a:lstStyle/>
          <a:p>
            <a:r>
              <a:rPr lang="en-US" sz="2300">
                <a:latin typeface="+mj-lt"/>
              </a:rPr>
              <a:t>import math  #Khai báo hàm tham chiếu</a:t>
            </a:r>
          </a:p>
          <a:p>
            <a:r>
              <a:rPr lang="en-US" sz="2300">
                <a:latin typeface="+mj-lt"/>
              </a:rPr>
              <a:t>a=int(input("Nhap so thu nhat: "))</a:t>
            </a:r>
          </a:p>
          <a:p>
            <a:r>
              <a:rPr lang="en-US" sz="2300">
                <a:latin typeface="+mj-lt"/>
              </a:rPr>
              <a:t>b=int(input("Nhap so thu hai: "))</a:t>
            </a:r>
          </a:p>
          <a:p>
            <a:r>
              <a:rPr lang="en-US" sz="2300">
                <a:latin typeface="+mj-lt"/>
              </a:rPr>
              <a:t>c=int(input("Nhap so thu ba: "))</a:t>
            </a:r>
          </a:p>
          <a:p>
            <a:r>
              <a:rPr lang="en-US" sz="2300">
                <a:latin typeface="+mj-lt"/>
              </a:rPr>
              <a:t>delta = b*b-4*a*c</a:t>
            </a:r>
          </a:p>
          <a:p>
            <a:r>
              <a:rPr lang="en-US" sz="2300">
                <a:latin typeface="+mj-lt"/>
              </a:rPr>
              <a:t>if delta &lt; 0:</a:t>
            </a:r>
          </a:p>
          <a:p>
            <a:r>
              <a:rPr lang="en-US" sz="2300">
                <a:latin typeface="+mj-lt"/>
              </a:rPr>
              <a:t>    print ("Phuong trinh vo nghiem")</a:t>
            </a:r>
          </a:p>
          <a:p>
            <a:r>
              <a:rPr lang="en-US" sz="2300">
                <a:latin typeface="+mj-lt"/>
              </a:rPr>
              <a:t>elif (delta == 0):</a:t>
            </a:r>
          </a:p>
          <a:p>
            <a:r>
              <a:rPr lang="en-US" sz="2300">
                <a:latin typeface="+mj-lt"/>
              </a:rPr>
              <a:t>    x=(-b)/(2*a)</a:t>
            </a:r>
          </a:p>
          <a:p>
            <a:r>
              <a:rPr lang="en-US" sz="2300">
                <a:latin typeface="+mj-lt"/>
              </a:rPr>
              <a:t>    print ("Phuong trinh co nghiem kep x1=x2=",x)</a:t>
            </a:r>
          </a:p>
          <a:p>
            <a:r>
              <a:rPr lang="en-US" sz="2300">
                <a:latin typeface="+mj-lt"/>
              </a:rPr>
              <a:t>else:</a:t>
            </a:r>
          </a:p>
          <a:p>
            <a:r>
              <a:rPr lang="en-US" sz="2300">
                <a:latin typeface="+mj-lt"/>
              </a:rPr>
              <a:t>    x1 = (-b+math.sqrt(delta)) / (2*a)</a:t>
            </a:r>
          </a:p>
          <a:p>
            <a:r>
              <a:rPr lang="en-US" sz="2300">
                <a:latin typeface="+mj-lt"/>
              </a:rPr>
              <a:t>    x2 = (-b-math.sqrt(delta)) / (2*a)</a:t>
            </a:r>
          </a:p>
          <a:p>
            <a:r>
              <a:rPr lang="en-US" sz="2300">
                <a:latin typeface="+mj-lt"/>
              </a:rPr>
              <a:t>    print ("Phuong trinh co hai nghiem phan biet la: ")</a:t>
            </a:r>
          </a:p>
          <a:p>
            <a:r>
              <a:rPr lang="en-US" sz="2300">
                <a:latin typeface="+mj-lt"/>
              </a:rPr>
              <a:t>    print ("x1 = ", x1, "; ", "x2 = ", x2)</a:t>
            </a:r>
          </a:p>
        </p:txBody>
      </p:sp>
    </p:spTree>
    <p:extLst>
      <p:ext uri="{BB962C8B-B14F-4D97-AF65-F5344CB8AC3E}">
        <p14:creationId xmlns:p14="http://schemas.microsoft.com/office/powerpoint/2010/main" val="20457472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rẽ </a:t>
            </a:r>
            <a:r>
              <a:rPr lang="en-US" sz="2800" b="1" smtClean="0">
                <a:solidFill>
                  <a:srgbClr val="FF0000"/>
                </a:solidFill>
                <a:latin typeface="Times New Roman" pitchFamily="18" charset="0"/>
                <a:cs typeface="Times New Roman" pitchFamily="18" charset="0"/>
              </a:rPr>
              <a:t>nhánh </a:t>
            </a:r>
            <a:r>
              <a:rPr lang="en-US" sz="2800">
                <a:solidFill>
                  <a:srgbClr val="FF0000"/>
                </a:solidFill>
                <a:latin typeface="Times New Roman" pitchFamily="18" charset="0"/>
                <a:cs typeface="Times New Roman" pitchFamily="18" charset="0"/>
              </a:rPr>
              <a:t>(Ví dụ: Kiểm tra năm </a:t>
            </a:r>
            <a:r>
              <a:rPr lang="en-US" sz="2800" smtClean="0">
                <a:solidFill>
                  <a:srgbClr val="FF0000"/>
                </a:solidFill>
                <a:latin typeface="Times New Roman" pitchFamily="18" charset="0"/>
                <a:cs typeface="Times New Roman" pitchFamily="18" charset="0"/>
              </a:rPr>
              <a:t>nhuận? )</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smtClean="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5560" y="914400"/>
            <a:ext cx="8836025" cy="4832092"/>
          </a:xfrm>
          <a:prstGeom prst="rect">
            <a:avLst/>
          </a:prstGeom>
        </p:spPr>
        <p:txBody>
          <a:bodyPr wrap="square">
            <a:spAutoFit/>
          </a:bodyPr>
          <a:lstStyle/>
          <a:p>
            <a:pPr lvl="1"/>
            <a:r>
              <a:rPr lang="en-US" sz="2800" smtClean="0">
                <a:latin typeface="+mj-lt"/>
              </a:rPr>
              <a:t>nam </a:t>
            </a:r>
            <a:r>
              <a:rPr lang="en-US" sz="2800">
                <a:latin typeface="+mj-lt"/>
              </a:rPr>
              <a:t>= int(input</a:t>
            </a:r>
            <a:r>
              <a:rPr lang="en-US" sz="2800" smtClean="0">
                <a:latin typeface="+mj-lt"/>
              </a:rPr>
              <a:t>(“Nhap vao nam can kiem tra: </a:t>
            </a:r>
            <a:r>
              <a:rPr lang="en-US" sz="2800">
                <a:latin typeface="+mj-lt"/>
              </a:rPr>
              <a:t>"))</a:t>
            </a:r>
          </a:p>
          <a:p>
            <a:pPr lvl="1"/>
            <a:r>
              <a:rPr lang="en-US" sz="2800">
                <a:latin typeface="+mj-lt"/>
              </a:rPr>
              <a:t>if </a:t>
            </a:r>
            <a:r>
              <a:rPr lang="en-US" sz="2800" smtClean="0">
                <a:latin typeface="+mj-lt"/>
              </a:rPr>
              <a:t>(</a:t>
            </a:r>
            <a:r>
              <a:rPr lang="en-US" sz="2800"/>
              <a:t>nam</a:t>
            </a:r>
            <a:r>
              <a:rPr lang="en-US" sz="2800" smtClean="0">
                <a:latin typeface="+mj-lt"/>
              </a:rPr>
              <a:t> </a:t>
            </a:r>
            <a:r>
              <a:rPr lang="en-US" sz="2800">
                <a:latin typeface="+mj-lt"/>
              </a:rPr>
              <a:t>% 4) == 0:</a:t>
            </a:r>
          </a:p>
          <a:p>
            <a:pPr lvl="1"/>
            <a:r>
              <a:rPr lang="en-US" sz="2800">
                <a:latin typeface="+mj-lt"/>
              </a:rPr>
              <a:t>   if </a:t>
            </a:r>
            <a:r>
              <a:rPr lang="en-US" sz="2800" smtClean="0">
                <a:latin typeface="+mj-lt"/>
              </a:rPr>
              <a:t>(</a:t>
            </a:r>
            <a:r>
              <a:rPr lang="en-US" sz="2800"/>
              <a:t>nam</a:t>
            </a:r>
            <a:r>
              <a:rPr lang="en-US" sz="2800" smtClean="0">
                <a:latin typeface="+mj-lt"/>
              </a:rPr>
              <a:t> </a:t>
            </a:r>
            <a:r>
              <a:rPr lang="en-US" sz="2800">
                <a:latin typeface="+mj-lt"/>
              </a:rPr>
              <a:t>% 100) == 0:</a:t>
            </a:r>
          </a:p>
          <a:p>
            <a:pPr lvl="1"/>
            <a:r>
              <a:rPr lang="en-US" sz="2800">
                <a:latin typeface="+mj-lt"/>
              </a:rPr>
              <a:t>       if </a:t>
            </a:r>
            <a:r>
              <a:rPr lang="en-US" sz="2800" smtClean="0">
                <a:latin typeface="+mj-lt"/>
              </a:rPr>
              <a:t>(</a:t>
            </a:r>
            <a:r>
              <a:rPr lang="en-US" sz="2800"/>
              <a:t>nam</a:t>
            </a:r>
            <a:r>
              <a:rPr lang="en-US" sz="2800" smtClean="0">
                <a:latin typeface="+mj-lt"/>
              </a:rPr>
              <a:t> </a:t>
            </a:r>
            <a:r>
              <a:rPr lang="en-US" sz="2800">
                <a:latin typeface="+mj-lt"/>
              </a:rPr>
              <a:t>% 400) == 0:</a:t>
            </a:r>
          </a:p>
          <a:p>
            <a:pPr lvl="1"/>
            <a:r>
              <a:rPr lang="en-US" sz="2800">
                <a:latin typeface="+mj-lt"/>
              </a:rPr>
              <a:t>           print("{0} La nam nhuan".</a:t>
            </a:r>
            <a:r>
              <a:rPr lang="en-US" sz="2800" smtClean="0">
                <a:latin typeface="+mj-lt"/>
              </a:rPr>
              <a:t>format(</a:t>
            </a:r>
            <a:r>
              <a:rPr lang="en-US" sz="2800"/>
              <a:t>nam</a:t>
            </a:r>
            <a:r>
              <a:rPr lang="en-US" sz="2800" smtClean="0">
                <a:latin typeface="+mj-lt"/>
              </a:rPr>
              <a:t>))</a:t>
            </a:r>
            <a:endParaRPr lang="en-US" sz="2800">
              <a:latin typeface="+mj-lt"/>
            </a:endParaRPr>
          </a:p>
          <a:p>
            <a:pPr lvl="1"/>
            <a:r>
              <a:rPr lang="en-US" sz="2800">
                <a:latin typeface="+mj-lt"/>
              </a:rPr>
              <a:t>       else:</a:t>
            </a:r>
          </a:p>
          <a:p>
            <a:pPr lvl="1"/>
            <a:r>
              <a:rPr lang="en-US" sz="2800">
                <a:latin typeface="+mj-lt"/>
              </a:rPr>
              <a:t>           print("{0} </a:t>
            </a:r>
            <a:r>
              <a:rPr lang="en-US" sz="2800" smtClean="0">
                <a:latin typeface="+mj-lt"/>
              </a:rPr>
              <a:t>Khong phai la </a:t>
            </a:r>
            <a:r>
              <a:rPr lang="en-US" sz="2800">
                <a:latin typeface="+mj-lt"/>
              </a:rPr>
              <a:t>nam nhuan".</a:t>
            </a:r>
            <a:r>
              <a:rPr lang="en-US" sz="2800" smtClean="0">
                <a:latin typeface="+mj-lt"/>
              </a:rPr>
              <a:t>format(</a:t>
            </a:r>
            <a:r>
              <a:rPr lang="en-US" sz="2800"/>
              <a:t>nam</a:t>
            </a:r>
            <a:r>
              <a:rPr lang="en-US" sz="2800" smtClean="0">
                <a:latin typeface="+mj-lt"/>
              </a:rPr>
              <a:t>))</a:t>
            </a:r>
            <a:endParaRPr lang="en-US" sz="2800">
              <a:latin typeface="+mj-lt"/>
            </a:endParaRPr>
          </a:p>
          <a:p>
            <a:pPr lvl="1"/>
            <a:r>
              <a:rPr lang="en-US" sz="2800">
                <a:latin typeface="+mj-lt"/>
              </a:rPr>
              <a:t>   else:</a:t>
            </a:r>
          </a:p>
          <a:p>
            <a:pPr lvl="1"/>
            <a:r>
              <a:rPr lang="en-US" sz="2800">
                <a:latin typeface="+mj-lt"/>
              </a:rPr>
              <a:t>       print("{0} La nam nhuan".</a:t>
            </a:r>
            <a:r>
              <a:rPr lang="en-US" sz="2800" smtClean="0">
                <a:latin typeface="+mj-lt"/>
              </a:rPr>
              <a:t>format(</a:t>
            </a:r>
            <a:r>
              <a:rPr lang="en-US" sz="2800"/>
              <a:t>nam</a:t>
            </a:r>
            <a:r>
              <a:rPr lang="en-US" sz="2800" smtClean="0">
                <a:latin typeface="+mj-lt"/>
              </a:rPr>
              <a:t>))</a:t>
            </a:r>
            <a:endParaRPr lang="en-US" sz="2800">
              <a:latin typeface="+mj-lt"/>
            </a:endParaRPr>
          </a:p>
          <a:p>
            <a:pPr lvl="1"/>
            <a:r>
              <a:rPr lang="en-US" sz="2800">
                <a:latin typeface="+mj-lt"/>
              </a:rPr>
              <a:t>else:</a:t>
            </a:r>
          </a:p>
          <a:p>
            <a:pPr lvl="1"/>
            <a:r>
              <a:rPr lang="en-US" sz="2800">
                <a:latin typeface="+mj-lt"/>
              </a:rPr>
              <a:t>   print("{0} </a:t>
            </a:r>
            <a:r>
              <a:rPr lang="en-US" sz="2800"/>
              <a:t>Khong phai la nam nhuan</a:t>
            </a:r>
            <a:r>
              <a:rPr lang="en-US" sz="2800" smtClean="0">
                <a:latin typeface="+mj-lt"/>
              </a:rPr>
              <a:t>".format(</a:t>
            </a:r>
            <a:r>
              <a:rPr lang="en-US" sz="2800"/>
              <a:t>nam</a:t>
            </a:r>
            <a:r>
              <a:rPr lang="en-US" sz="2800" smtClean="0">
                <a:latin typeface="+mj-lt"/>
              </a:rPr>
              <a:t>))</a:t>
            </a:r>
            <a:endParaRPr lang="en-US" sz="2800">
              <a:latin typeface="+mj-lt"/>
            </a:endParaRPr>
          </a:p>
        </p:txBody>
      </p:sp>
    </p:spTree>
    <p:extLst>
      <p:ext uri="{BB962C8B-B14F-4D97-AF65-F5344CB8AC3E}">
        <p14:creationId xmlns:p14="http://schemas.microsoft.com/office/powerpoint/2010/main" val="2403473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a:t>
            </a:r>
            <a:r>
              <a:rPr lang="en-US" sz="2800" b="1" smtClean="0">
                <a:solidFill>
                  <a:srgbClr val="FF0000"/>
                </a:solidFill>
                <a:latin typeface="Times New Roman" pitchFamily="18" charset="0"/>
                <a:cs typeface="Times New Roman" pitchFamily="18" charset="0"/>
              </a:rPr>
              <a:t>lặp</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smtClean="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1"/>
          <p:cNvSpPr>
            <a:spLocks noChangeArrowheads="1"/>
          </p:cNvSpPr>
          <p:nvPr/>
        </p:nvSpPr>
        <p:spPr bwMode="auto">
          <a:xfrm>
            <a:off x="20320" y="1620050"/>
            <a:ext cx="5431295" cy="136652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3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for</a:t>
            </a:r>
            <a:r>
              <a:rPr kumimoji="0" lang="en-US" altLang="en-US" sz="3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3600" b="0" i="0" u="none" strike="noStrike" cap="none" normalizeH="0" baseline="0" smtClean="0">
                <a:ln>
                  <a:noFill/>
                </a:ln>
                <a:solidFill>
                  <a:schemeClr val="tx1"/>
                </a:solidFill>
                <a:effectLst/>
                <a:latin typeface="Arial" panose="020B0604020202020204" pitchFamily="34" charset="0"/>
              </a:rPr>
              <a:t>ph</a:t>
            </a:r>
            <a:r>
              <a:rPr kumimoji="0" lang="en-US" altLang="en-US" sz="3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ầ</a:t>
            </a:r>
            <a:r>
              <a:rPr kumimoji="0" lang="en-US" altLang="en-US" sz="3600" b="0" i="0" u="none" strike="noStrike" cap="none" normalizeH="0" baseline="0" smtClean="0">
                <a:ln>
                  <a:noFill/>
                </a:ln>
                <a:solidFill>
                  <a:schemeClr val="tx1"/>
                </a:solidFill>
                <a:effectLst/>
                <a:latin typeface="Arial" panose="020B0604020202020204" pitchFamily="34" charset="0"/>
              </a:rPr>
              <a:t>n_t</a:t>
            </a:r>
            <a:r>
              <a:rPr kumimoji="0" lang="en-US" altLang="en-US" sz="3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ử </a:t>
            </a:r>
            <a:r>
              <a:rPr kumimoji="0" lang="en-US" altLang="en-US" sz="3600" b="1" i="0" u="none" strike="noStrike" cap="none" normalizeH="0" baseline="0" smtClean="0">
                <a:ln>
                  <a:noFill/>
                </a:ln>
                <a:solidFill>
                  <a:srgbClr val="AA22FF"/>
                </a:solidFill>
                <a:effectLst/>
                <a:latin typeface="Courier New" panose="02070309020205020404" pitchFamily="49" charset="0"/>
                <a:cs typeface="Courier New" panose="02070309020205020404" pitchFamily="49" charset="0"/>
              </a:rPr>
              <a:t>in</a:t>
            </a:r>
            <a:r>
              <a:rPr kumimoji="0" lang="en-US" altLang="en-US" sz="3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3600" b="0" i="0" u="none" strike="noStrike" cap="none" normalizeH="0" baseline="0" smtClean="0">
                <a:ln>
                  <a:noFill/>
                </a:ln>
                <a:solidFill>
                  <a:schemeClr val="tx1"/>
                </a:solidFill>
                <a:effectLst/>
                <a:latin typeface="Arial" panose="020B0604020202020204" pitchFamily="34" charset="0"/>
              </a:rPr>
              <a:t>d</a:t>
            </a:r>
            <a:r>
              <a:rPr kumimoji="0" lang="en-US" altLang="en-US" sz="3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ã</a:t>
            </a:r>
            <a:r>
              <a:rPr kumimoji="0" lang="en-US" altLang="en-US" sz="3600" b="0" i="0" u="none" strike="noStrike" cap="none" normalizeH="0" baseline="0" smtClean="0">
                <a:ln>
                  <a:noFill/>
                </a:ln>
                <a:solidFill>
                  <a:schemeClr val="tx1"/>
                </a:solidFill>
                <a:effectLst/>
                <a:latin typeface="Arial" panose="020B0604020202020204" pitchFamily="34" charset="0"/>
              </a:rPr>
              <a:t>y</a:t>
            </a:r>
            <a:r>
              <a:rPr kumimoji="0" lang="en-US" altLang="en-US" sz="3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endParaRPr lang="en-US" altLang="en-US" sz="360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3600" b="0" i="1" u="none" strike="noStrike" cap="none" normalizeH="0" baseline="0" smtClean="0">
                <a:ln>
                  <a:noFill/>
                </a:ln>
                <a:solidFill>
                  <a:srgbClr val="408080"/>
                </a:solidFill>
                <a:effectLst/>
                <a:latin typeface="Courier New" panose="02070309020205020404" pitchFamily="49" charset="0"/>
                <a:cs typeface="Courier New" panose="02070309020205020404" pitchFamily="49" charset="0"/>
              </a:rPr>
              <a:t> 	lệnh...</a:t>
            </a:r>
            <a:r>
              <a:rPr kumimoji="0" lang="en-US" altLang="en-US" sz="1400" b="0" i="0" u="none" strike="noStrike" cap="none" normalizeH="0" baseline="0" smtClean="0">
                <a:ln>
                  <a:noFill/>
                </a:ln>
                <a:solidFill>
                  <a:schemeClr val="tx1"/>
                </a:solidFill>
                <a:effectLst/>
              </a:rPr>
              <a:t> </a:t>
            </a:r>
            <a:endParaRPr kumimoji="0" lang="en-US" altLang="en-US" sz="4800" b="0" i="0" u="none" strike="noStrike" cap="none" normalizeH="0" baseline="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25095" y="4440502"/>
            <a:ext cx="5769528" cy="136652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3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while</a:t>
            </a:r>
            <a:r>
              <a:rPr kumimoji="0" lang="en-US" altLang="en-US" sz="3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3600" b="0" i="0" u="none" strike="noStrike" cap="none" normalizeH="0" baseline="0" smtClean="0">
                <a:ln>
                  <a:noFill/>
                </a:ln>
                <a:solidFill>
                  <a:schemeClr val="tx1"/>
                </a:solidFill>
                <a:effectLst/>
                <a:latin typeface="Arial" panose="020B0604020202020204" pitchFamily="34" charset="0"/>
              </a:rPr>
              <a:t>bi</a:t>
            </a:r>
            <a:r>
              <a:rPr kumimoji="0" lang="en-US" altLang="en-US" sz="3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ể</a:t>
            </a:r>
            <a:r>
              <a:rPr kumimoji="0" lang="en-US" altLang="en-US" sz="3600" b="0" i="0" u="none" strike="noStrike" cap="none" normalizeH="0" baseline="0" smtClean="0">
                <a:ln>
                  <a:noFill/>
                </a:ln>
                <a:solidFill>
                  <a:schemeClr val="tx1"/>
                </a:solidFill>
                <a:effectLst/>
                <a:latin typeface="Arial" panose="020B0604020202020204" pitchFamily="34" charset="0"/>
              </a:rPr>
              <a:t>u_th</a:t>
            </a:r>
            <a:r>
              <a:rPr kumimoji="0" lang="en-US" altLang="en-US" sz="3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ứ</a:t>
            </a:r>
            <a:r>
              <a:rPr kumimoji="0" lang="en-US" altLang="en-US" sz="3600" b="0" i="0" u="none" strike="noStrike" cap="none" normalizeH="0" baseline="0" smtClean="0">
                <a:ln>
                  <a:noFill/>
                </a:ln>
                <a:solidFill>
                  <a:schemeClr val="tx1"/>
                </a:solidFill>
                <a:effectLst/>
                <a:latin typeface="Arial" panose="020B0604020202020204" pitchFamily="34" charset="0"/>
              </a:rPr>
              <a:t>c_</a:t>
            </a:r>
            <a:r>
              <a:rPr kumimoji="0" lang="en-US" altLang="en-US" sz="3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đú</a:t>
            </a:r>
            <a:r>
              <a:rPr kumimoji="0" lang="en-US" altLang="en-US" sz="3600" b="0" i="0" u="none" strike="noStrike" cap="none" normalizeH="0" baseline="0" smtClean="0">
                <a:ln>
                  <a:noFill/>
                </a:ln>
                <a:solidFill>
                  <a:schemeClr val="tx1"/>
                </a:solidFill>
                <a:effectLst/>
                <a:latin typeface="Arial" panose="020B0604020202020204" pitchFamily="34" charset="0"/>
              </a:rPr>
              <a:t>ng</a:t>
            </a:r>
            <a:r>
              <a:rPr kumimoji="0" lang="en-US" altLang="en-US" sz="3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3600">
                <a:solidFill>
                  <a:srgbClr val="000000"/>
                </a:solidFill>
                <a:latin typeface="Courier New" panose="02070309020205020404" pitchFamily="49" charset="0"/>
                <a:cs typeface="Courier New" panose="02070309020205020404" pitchFamily="49" charset="0"/>
              </a:rPr>
              <a:t>	</a:t>
            </a:r>
            <a:r>
              <a:rPr kumimoji="0" lang="en-US" altLang="en-US" sz="3600" b="0" i="1" u="none" strike="noStrike" cap="none" normalizeH="0" baseline="0" smtClean="0">
                <a:ln>
                  <a:noFill/>
                </a:ln>
                <a:solidFill>
                  <a:srgbClr val="408080"/>
                </a:solidFill>
                <a:effectLst/>
                <a:latin typeface="Courier New" panose="02070309020205020404" pitchFamily="49" charset="0"/>
                <a:cs typeface="Courier New" panose="02070309020205020404" pitchFamily="49" charset="0"/>
              </a:rPr>
              <a:t>lệnh...</a:t>
            </a:r>
            <a:r>
              <a:rPr kumimoji="0" lang="en-US" altLang="en-US" sz="1400" b="0" i="0" u="none" strike="noStrike" cap="none" normalizeH="0" baseline="0" smtClean="0">
                <a:ln>
                  <a:noFill/>
                </a:ln>
                <a:solidFill>
                  <a:schemeClr val="tx1"/>
                </a:solidFill>
                <a:effectLst/>
              </a:rPr>
              <a:t> </a:t>
            </a:r>
            <a:endParaRPr kumimoji="0" lang="en-US" altLang="en-US" sz="4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8597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a:t>
            </a:r>
            <a:r>
              <a:rPr lang="en-US" sz="2800" b="1" smtClean="0">
                <a:solidFill>
                  <a:srgbClr val="FF0000"/>
                </a:solidFill>
                <a:latin typeface="Times New Roman" pitchFamily="18" charset="0"/>
                <a:cs typeface="Times New Roman" pitchFamily="18" charset="0"/>
              </a:rPr>
              <a:t>lặp</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smtClean="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1"/>
          <p:cNvSpPr>
            <a:spLocks noChangeArrowheads="1"/>
          </p:cNvSpPr>
          <p:nvPr/>
        </p:nvSpPr>
        <p:spPr bwMode="auto">
          <a:xfrm>
            <a:off x="229552" y="948690"/>
            <a:ext cx="8914448" cy="59093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Aft>
                <a:spcPct val="0"/>
              </a:spcAft>
              <a:buClrTx/>
              <a:buSzTx/>
              <a:buFontTx/>
              <a:buNone/>
              <a:tabLst/>
            </a:pPr>
            <a:r>
              <a:rPr kumimoji="0" lang="en-US" altLang="en-US" sz="28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for</a:t>
            </a:r>
            <a:r>
              <a:rPr kumimoji="0" lang="en-US" altLang="en-US" sz="28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smtClean="0">
                <a:ln>
                  <a:noFill/>
                </a:ln>
                <a:solidFill>
                  <a:schemeClr val="tx1"/>
                </a:solidFill>
                <a:effectLst/>
                <a:latin typeface="Arial" panose="020B0604020202020204" pitchFamily="34" charset="0"/>
              </a:rPr>
              <a:t>ph</a:t>
            </a:r>
            <a:r>
              <a:rPr kumimoji="0" lang="en-US" altLang="en-US" sz="28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ầ</a:t>
            </a:r>
            <a:r>
              <a:rPr kumimoji="0" lang="en-US" altLang="en-US" sz="2800" b="0" i="0" u="none" strike="noStrike" cap="none" normalizeH="0" baseline="0" smtClean="0">
                <a:ln>
                  <a:noFill/>
                </a:ln>
                <a:solidFill>
                  <a:schemeClr val="tx1"/>
                </a:solidFill>
                <a:effectLst/>
                <a:latin typeface="Arial" panose="020B0604020202020204" pitchFamily="34" charset="0"/>
              </a:rPr>
              <a:t>n_t</a:t>
            </a:r>
            <a:r>
              <a:rPr kumimoji="0" lang="en-US" altLang="en-US" sz="28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ử </a:t>
            </a:r>
            <a:r>
              <a:rPr kumimoji="0" lang="en-US" altLang="en-US" sz="2800" b="1" i="0" u="none" strike="noStrike" cap="none" normalizeH="0" baseline="0" smtClean="0">
                <a:ln>
                  <a:noFill/>
                </a:ln>
                <a:solidFill>
                  <a:srgbClr val="AA22FF"/>
                </a:solidFill>
                <a:effectLst/>
                <a:latin typeface="Courier New" panose="02070309020205020404" pitchFamily="49" charset="0"/>
                <a:cs typeface="Courier New" panose="02070309020205020404" pitchFamily="49" charset="0"/>
              </a:rPr>
              <a:t>in</a:t>
            </a:r>
            <a:r>
              <a:rPr kumimoji="0" lang="en-US" altLang="en-US" sz="28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smtClean="0">
                <a:ln>
                  <a:noFill/>
                </a:ln>
                <a:solidFill>
                  <a:schemeClr val="tx1"/>
                </a:solidFill>
                <a:effectLst/>
                <a:latin typeface="Arial" panose="020B0604020202020204" pitchFamily="34" charset="0"/>
              </a:rPr>
              <a:t>d</a:t>
            </a:r>
            <a:r>
              <a:rPr kumimoji="0" lang="en-US" altLang="en-US" sz="28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ã</a:t>
            </a:r>
            <a:r>
              <a:rPr kumimoji="0" lang="en-US" altLang="en-US" sz="2800" b="0" i="0" u="none" strike="noStrike" cap="none" normalizeH="0" baseline="0" smtClean="0">
                <a:ln>
                  <a:noFill/>
                </a:ln>
                <a:solidFill>
                  <a:schemeClr val="tx1"/>
                </a:solidFill>
                <a:effectLst/>
                <a:latin typeface="Arial" panose="020B0604020202020204" pitchFamily="34" charset="0"/>
              </a:rPr>
              <a:t>y</a:t>
            </a:r>
            <a:r>
              <a:rPr kumimoji="0" lang="en-US" altLang="en-US" sz="28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Aft>
                <a:spcPct val="0"/>
              </a:spcAft>
              <a:buClrTx/>
              <a:buSzTx/>
              <a:buFontTx/>
              <a:buNone/>
              <a:tabLst/>
            </a:pPr>
            <a:r>
              <a:rPr lang="en-US" altLang="en-US" sz="2800">
                <a:solidFill>
                  <a:srgbClr val="000000"/>
                </a:solidFill>
                <a:latin typeface="Courier New" panose="02070309020205020404" pitchFamily="49" charset="0"/>
                <a:cs typeface="Courier New" panose="02070309020205020404" pitchFamily="49" charset="0"/>
              </a:rPr>
              <a:t>	</a:t>
            </a:r>
            <a:r>
              <a:rPr kumimoji="0" lang="en-US" altLang="en-US" sz="2800" b="0" i="1" u="none" strike="noStrike" cap="none" normalizeH="0" baseline="0" smtClean="0">
                <a:ln>
                  <a:noFill/>
                </a:ln>
                <a:solidFill>
                  <a:srgbClr val="408080"/>
                </a:solidFill>
                <a:effectLst/>
                <a:latin typeface="Courier New" panose="02070309020205020404" pitchFamily="49" charset="0"/>
                <a:cs typeface="Courier New" panose="02070309020205020404" pitchFamily="49" charset="0"/>
              </a:rPr>
              <a:t># lệnh...</a:t>
            </a:r>
          </a:p>
          <a:p>
            <a:pPr marL="0" marR="0" lvl="0" indent="0" algn="l" defTabSz="914400" rtl="0" eaLnBrk="0" fontAlgn="base" latinLnBrk="0" hangingPunct="0">
              <a:lnSpc>
                <a:spcPct val="100000"/>
              </a:lnSpc>
              <a:spcAft>
                <a:spcPct val="0"/>
              </a:spcAft>
              <a:buClrTx/>
              <a:buSzTx/>
              <a:buFontTx/>
              <a:buNone/>
              <a:tabLst/>
            </a:pPr>
            <a:endParaRPr kumimoji="0" lang="en-US" altLang="en-US" sz="2800" b="0" i="1" u="none" strike="noStrike" cap="none" normalizeH="0" baseline="0" smtClean="0">
              <a:ln>
                <a:noFill/>
              </a:ln>
              <a:solidFill>
                <a:srgbClr val="408080"/>
              </a:solidFill>
              <a:effectLst/>
              <a:latin typeface="Courier New" panose="02070309020205020404" pitchFamily="49" charset="0"/>
              <a:cs typeface="Courier New" panose="02070309020205020404" pitchFamily="49" charset="0"/>
            </a:endParaRPr>
          </a:p>
          <a:p>
            <a:pPr lvl="0" eaLnBrk="0" fontAlgn="base" hangingPunct="0">
              <a:spcAft>
                <a:spcPct val="0"/>
              </a:spcAft>
            </a:pPr>
            <a:r>
              <a:rPr lang="en-US" altLang="en-US" sz="2800" b="1">
                <a:latin typeface="Times New Roman" panose="02020603050405020304" pitchFamily="18" charset="0"/>
                <a:cs typeface="Times New Roman" panose="02020603050405020304" pitchFamily="18" charset="0"/>
              </a:rPr>
              <a:t>Ví dụ</a:t>
            </a:r>
            <a:r>
              <a:rPr lang="en-US" altLang="en-US" sz="2800">
                <a:latin typeface="Times New Roman" panose="02020603050405020304" pitchFamily="18" charset="0"/>
                <a:cs typeface="Times New Roman" panose="02020603050405020304" pitchFamily="18" charset="0"/>
              </a:rPr>
              <a:t>: In danh sách theo dãy yêu </a:t>
            </a:r>
            <a:r>
              <a:rPr lang="en-US" altLang="en-US" sz="2800" smtClean="0">
                <a:latin typeface="Times New Roman" panose="02020603050405020304" pitchFamily="18" charset="0"/>
                <a:cs typeface="Times New Roman" panose="02020603050405020304" pitchFamily="18" charset="0"/>
              </a:rPr>
              <a:t>cầu</a:t>
            </a:r>
          </a:p>
          <a:p>
            <a:pPr lvl="0" eaLnBrk="0" fontAlgn="base" hangingPunct="0">
              <a:spcAft>
                <a:spcPct val="0"/>
              </a:spcAft>
            </a:pPr>
            <a:r>
              <a:rPr lang="en-US" altLang="en-US" sz="2800" b="1" u="sng" smtClean="0">
                <a:solidFill>
                  <a:srgbClr val="FF0000"/>
                </a:solidFill>
                <a:latin typeface="Times New Roman" panose="02020603050405020304" pitchFamily="18" charset="0"/>
                <a:cs typeface="Times New Roman" panose="02020603050405020304" pitchFamily="18" charset="0"/>
              </a:rPr>
              <a:t>Cách 1:</a:t>
            </a:r>
            <a:endParaRPr lang="en-US" altLang="en-US" sz="2800" b="1" u="sng">
              <a:solidFill>
                <a:srgbClr val="FF0000"/>
              </a:solidFill>
              <a:latin typeface="Times New Roman" panose="02020603050405020304" pitchFamily="18" charset="0"/>
              <a:cs typeface="Times New Roman" panose="02020603050405020304" pitchFamily="18" charset="0"/>
            </a:endParaRPr>
          </a:p>
          <a:p>
            <a:pPr lvl="0" eaLnBrk="0" fontAlgn="base" hangingPunct="0">
              <a:spcAft>
                <a:spcPct val="0"/>
              </a:spcAft>
            </a:pPr>
            <a:r>
              <a:rPr lang="it-IT" altLang="en-US" sz="2800">
                <a:latin typeface="Times New Roman" panose="02020603050405020304" pitchFamily="18" charset="0"/>
                <a:cs typeface="Times New Roman" panose="02020603050405020304" pitchFamily="18" charset="0"/>
              </a:rPr>
              <a:t>a</a:t>
            </a:r>
            <a:r>
              <a:rPr lang="it-IT" altLang="en-US" sz="2800" smtClean="0">
                <a:latin typeface="Times New Roman" panose="02020603050405020304" pitchFamily="18" charset="0"/>
                <a:cs typeface="Times New Roman" panose="02020603050405020304" pitchFamily="18" charset="0"/>
              </a:rPr>
              <a:t> </a:t>
            </a:r>
            <a:r>
              <a:rPr lang="it-IT" altLang="en-US" sz="2800">
                <a:latin typeface="Times New Roman" panose="02020603050405020304" pitchFamily="18" charset="0"/>
                <a:cs typeface="Times New Roman" panose="02020603050405020304" pitchFamily="18" charset="0"/>
              </a:rPr>
              <a:t>= ["Hà Nội", "Hải Phòng", "TP Hồ Chí Minh"]</a:t>
            </a:r>
          </a:p>
          <a:p>
            <a:pPr lvl="0" eaLnBrk="0" fontAlgn="base" hangingPunct="0">
              <a:spcAft>
                <a:spcPct val="0"/>
              </a:spcAft>
            </a:pPr>
            <a:r>
              <a:rPr lang="it-IT" altLang="en-US" sz="2800">
                <a:latin typeface="Times New Roman" panose="02020603050405020304" pitchFamily="18" charset="0"/>
                <a:cs typeface="Times New Roman" panose="02020603050405020304" pitchFamily="18" charset="0"/>
              </a:rPr>
              <a:t>for tp in a</a:t>
            </a:r>
            <a:r>
              <a:rPr lang="it-IT" altLang="en-US" sz="2800" smtClean="0">
                <a:latin typeface="Times New Roman" panose="02020603050405020304" pitchFamily="18" charset="0"/>
                <a:cs typeface="Times New Roman" panose="02020603050405020304" pitchFamily="18" charset="0"/>
              </a:rPr>
              <a:t>:</a:t>
            </a:r>
            <a:endParaRPr lang="it-IT" altLang="en-US" sz="2800">
              <a:latin typeface="Times New Roman" panose="02020603050405020304" pitchFamily="18" charset="0"/>
              <a:cs typeface="Times New Roman" panose="02020603050405020304" pitchFamily="18" charset="0"/>
            </a:endParaRPr>
          </a:p>
          <a:p>
            <a:pPr lvl="0" eaLnBrk="0" fontAlgn="base" hangingPunct="0">
              <a:spcAft>
                <a:spcPct val="0"/>
              </a:spcAft>
            </a:pPr>
            <a:r>
              <a:rPr lang="it-IT" altLang="en-US" sz="2800">
                <a:latin typeface="Times New Roman" panose="02020603050405020304" pitchFamily="18" charset="0"/>
                <a:cs typeface="Times New Roman" panose="02020603050405020304" pitchFamily="18" charset="0"/>
              </a:rPr>
              <a:t>     print </a:t>
            </a:r>
            <a:r>
              <a:rPr lang="it-IT" altLang="en-US" sz="2800" smtClean="0">
                <a:latin typeface="Times New Roman" panose="02020603050405020304" pitchFamily="18" charset="0"/>
                <a:cs typeface="Times New Roman" panose="02020603050405020304" pitchFamily="18" charset="0"/>
              </a:rPr>
              <a:t>(tp)</a:t>
            </a:r>
            <a:endParaRPr lang="en-US" altLang="en-US" sz="2800">
              <a:latin typeface="Times New Roman" panose="02020603050405020304" pitchFamily="18" charset="0"/>
              <a:cs typeface="Times New Roman" panose="02020603050405020304" pitchFamily="18" charset="0"/>
            </a:endParaRPr>
          </a:p>
          <a:p>
            <a:pPr lvl="0" eaLnBrk="0" fontAlgn="base" hangingPunct="0">
              <a:spcAft>
                <a:spcPct val="0"/>
              </a:spcAft>
            </a:pPr>
            <a:endParaRPr lang="it-IT" altLang="en-US" sz="2800" b="1" u="sng" smtClean="0">
              <a:solidFill>
                <a:srgbClr val="FF0000"/>
              </a:solidFill>
              <a:latin typeface="Times New Roman" panose="02020603050405020304" pitchFamily="18" charset="0"/>
              <a:cs typeface="Times New Roman" panose="02020603050405020304" pitchFamily="18" charset="0"/>
            </a:endParaRPr>
          </a:p>
          <a:p>
            <a:pPr lvl="0" eaLnBrk="0" fontAlgn="base" hangingPunct="0">
              <a:spcAft>
                <a:spcPct val="0"/>
              </a:spcAft>
            </a:pPr>
            <a:r>
              <a:rPr lang="it-IT" altLang="en-US" sz="2800" b="1" u="sng" smtClean="0">
                <a:solidFill>
                  <a:srgbClr val="FF0000"/>
                </a:solidFill>
                <a:latin typeface="Times New Roman" panose="02020603050405020304" pitchFamily="18" charset="0"/>
                <a:cs typeface="Times New Roman" panose="02020603050405020304" pitchFamily="18" charset="0"/>
              </a:rPr>
              <a:t>Cách 2: </a:t>
            </a:r>
          </a:p>
          <a:p>
            <a:pPr lvl="0" eaLnBrk="0" fontAlgn="base" hangingPunct="0">
              <a:spcAft>
                <a:spcPct val="0"/>
              </a:spcAft>
            </a:pPr>
            <a:r>
              <a:rPr lang="en-US" altLang="en-US" sz="2800">
                <a:latin typeface="Times New Roman" panose="02020603050405020304" pitchFamily="18" charset="0"/>
                <a:cs typeface="Times New Roman" panose="02020603050405020304" pitchFamily="18" charset="0"/>
              </a:rPr>
              <a:t>a</a:t>
            </a:r>
            <a:r>
              <a:rPr lang="en-US" altLang="en-US" sz="2800" smtClean="0">
                <a:latin typeface="Times New Roman" panose="02020603050405020304" pitchFamily="18" charset="0"/>
                <a:cs typeface="Times New Roman" panose="02020603050405020304" pitchFamily="18" charset="0"/>
              </a:rPr>
              <a:t>=int(input</a:t>
            </a:r>
            <a:r>
              <a:rPr lang="en-US" altLang="en-US" sz="2800">
                <a:latin typeface="Times New Roman" panose="02020603050405020304" pitchFamily="18" charset="0"/>
                <a:cs typeface="Times New Roman" panose="02020603050405020304" pitchFamily="18" charset="0"/>
              </a:rPr>
              <a:t>("Nhập vào số tự nhiên</a:t>
            </a:r>
            <a:r>
              <a:rPr lang="en-US" altLang="en-US" sz="2800" smtClean="0">
                <a:latin typeface="Times New Roman" panose="02020603050405020304" pitchFamily="18" charset="0"/>
                <a:cs typeface="Times New Roman" panose="02020603050405020304" pitchFamily="18" charset="0"/>
              </a:rPr>
              <a:t>:"))</a:t>
            </a:r>
            <a:endParaRPr lang="en-US" altLang="en-US" sz="2800">
              <a:latin typeface="Times New Roman" panose="02020603050405020304" pitchFamily="18" charset="0"/>
              <a:cs typeface="Times New Roman" panose="02020603050405020304" pitchFamily="18" charset="0"/>
            </a:endParaRPr>
          </a:p>
          <a:p>
            <a:pPr lvl="0" eaLnBrk="0" fontAlgn="base" hangingPunct="0">
              <a:spcAft>
                <a:spcPct val="0"/>
              </a:spcAft>
            </a:pPr>
            <a:r>
              <a:rPr lang="en-US" altLang="en-US" sz="2800">
                <a:latin typeface="Times New Roman" panose="02020603050405020304" pitchFamily="18" charset="0"/>
                <a:cs typeface="Times New Roman" panose="02020603050405020304" pitchFamily="18" charset="0"/>
              </a:rPr>
              <a:t>for i in </a:t>
            </a:r>
            <a:r>
              <a:rPr lang="en-US" altLang="en-US" sz="2800" smtClean="0">
                <a:latin typeface="Times New Roman" panose="02020603050405020304" pitchFamily="18" charset="0"/>
                <a:cs typeface="Times New Roman" panose="02020603050405020304" pitchFamily="18" charset="0"/>
              </a:rPr>
              <a:t>range(1,a+1):</a:t>
            </a:r>
            <a:endParaRPr lang="en-US" altLang="en-US" sz="2800">
              <a:latin typeface="Times New Roman" panose="02020603050405020304" pitchFamily="18" charset="0"/>
              <a:cs typeface="Times New Roman" panose="02020603050405020304" pitchFamily="18" charset="0"/>
            </a:endParaRPr>
          </a:p>
          <a:p>
            <a:pPr lvl="0" eaLnBrk="0" fontAlgn="base" hangingPunct="0">
              <a:spcAft>
                <a:spcPct val="0"/>
              </a:spcAft>
            </a:pPr>
            <a:r>
              <a:rPr lang="en-US" altLang="en-US" sz="2800">
                <a:latin typeface="Times New Roman" panose="02020603050405020304" pitchFamily="18" charset="0"/>
                <a:cs typeface="Times New Roman" panose="02020603050405020304" pitchFamily="18" charset="0"/>
              </a:rPr>
              <a:t>    print </a:t>
            </a:r>
            <a:r>
              <a:rPr lang="en-US" altLang="en-US" sz="2800" smtClean="0">
                <a:latin typeface="Times New Roman" panose="02020603050405020304" pitchFamily="18" charset="0"/>
                <a:cs typeface="Times New Roman" panose="02020603050405020304" pitchFamily="18" charset="0"/>
              </a:rPr>
              <a:t>(i)</a:t>
            </a:r>
            <a:endParaRPr kumimoji="0" lang="en-US" altLang="en-US" sz="4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5870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a:t>
            </a:r>
            <a:r>
              <a:rPr lang="en-US" sz="2800" b="1" smtClean="0">
                <a:solidFill>
                  <a:srgbClr val="FF0000"/>
                </a:solidFill>
                <a:latin typeface="Times New Roman" pitchFamily="18" charset="0"/>
                <a:cs typeface="Times New Roman" pitchFamily="18" charset="0"/>
              </a:rPr>
              <a:t>lặp</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969770"/>
          </a:xfrm>
        </p:spPr>
        <p:txBody>
          <a:bodyPr/>
          <a:lstStyle/>
          <a:p>
            <a:pPr lvl="0" eaLnBrk="0" fontAlgn="base" hangingPunct="0">
              <a:spcAft>
                <a:spcPct val="0"/>
              </a:spcAft>
            </a:pPr>
            <a:r>
              <a:rPr lang="en-US" altLang="en-US" sz="3200" b="1">
                <a:solidFill>
                  <a:srgbClr val="008000"/>
                </a:solidFill>
                <a:latin typeface="Courier New" panose="02070309020205020404" pitchFamily="49" charset="0"/>
                <a:cs typeface="Courier New" panose="02070309020205020404" pitchFamily="49" charset="0"/>
              </a:rPr>
              <a:t>while</a:t>
            </a:r>
            <a:r>
              <a:rPr lang="en-US" altLang="en-US" sz="3200">
                <a:solidFill>
                  <a:srgbClr val="000000"/>
                </a:solidFill>
                <a:latin typeface="Courier New" panose="02070309020205020404" pitchFamily="49" charset="0"/>
                <a:cs typeface="Courier New" panose="02070309020205020404" pitchFamily="49" charset="0"/>
              </a:rPr>
              <a:t> </a:t>
            </a:r>
            <a:r>
              <a:rPr lang="en-US" altLang="en-US" sz="3200">
                <a:latin typeface="Arial" panose="020B0604020202020204" pitchFamily="34" charset="0"/>
              </a:rPr>
              <a:t>bi</a:t>
            </a:r>
            <a:r>
              <a:rPr lang="en-US" altLang="en-US" sz="3200">
                <a:solidFill>
                  <a:srgbClr val="000000"/>
                </a:solidFill>
                <a:latin typeface="Courier New" panose="02070309020205020404" pitchFamily="49" charset="0"/>
                <a:cs typeface="Courier New" panose="02070309020205020404" pitchFamily="49" charset="0"/>
              </a:rPr>
              <a:t>ể</a:t>
            </a:r>
            <a:r>
              <a:rPr lang="en-US" altLang="en-US" sz="3200">
                <a:latin typeface="Arial" panose="020B0604020202020204" pitchFamily="34" charset="0"/>
              </a:rPr>
              <a:t>u_th</a:t>
            </a:r>
            <a:r>
              <a:rPr lang="en-US" altLang="en-US" sz="3200">
                <a:solidFill>
                  <a:srgbClr val="000000"/>
                </a:solidFill>
                <a:latin typeface="Courier New" panose="02070309020205020404" pitchFamily="49" charset="0"/>
                <a:cs typeface="Courier New" panose="02070309020205020404" pitchFamily="49" charset="0"/>
              </a:rPr>
              <a:t>ứ</a:t>
            </a:r>
            <a:r>
              <a:rPr lang="en-US" altLang="en-US" sz="3200">
                <a:latin typeface="Arial" panose="020B0604020202020204" pitchFamily="34" charset="0"/>
              </a:rPr>
              <a:t>c_</a:t>
            </a:r>
            <a:r>
              <a:rPr lang="en-US" altLang="en-US" sz="3200">
                <a:solidFill>
                  <a:srgbClr val="000000"/>
                </a:solidFill>
                <a:latin typeface="Courier New" panose="02070309020205020404" pitchFamily="49" charset="0"/>
                <a:cs typeface="Courier New" panose="02070309020205020404" pitchFamily="49" charset="0"/>
              </a:rPr>
              <a:t>đú</a:t>
            </a:r>
            <a:r>
              <a:rPr lang="en-US" altLang="en-US" sz="3200">
                <a:latin typeface="Arial" panose="020B0604020202020204" pitchFamily="34" charset="0"/>
              </a:rPr>
              <a:t>ng</a:t>
            </a:r>
            <a:r>
              <a:rPr lang="en-US" altLang="en-US" sz="3200">
                <a:solidFill>
                  <a:srgbClr val="000000"/>
                </a:solidFill>
                <a:latin typeface="Courier New" panose="02070309020205020404" pitchFamily="49" charset="0"/>
                <a:cs typeface="Courier New" panose="02070309020205020404" pitchFamily="49" charset="0"/>
              </a:rPr>
              <a:t>: </a:t>
            </a:r>
          </a:p>
          <a:p>
            <a:pPr lvl="0" eaLnBrk="0" fontAlgn="base" hangingPunct="0">
              <a:spcAft>
                <a:spcPct val="0"/>
              </a:spcAft>
            </a:pPr>
            <a:r>
              <a:rPr lang="en-US" altLang="en-US" sz="3200">
                <a:solidFill>
                  <a:srgbClr val="000000"/>
                </a:solidFill>
                <a:latin typeface="Courier New" panose="02070309020205020404" pitchFamily="49" charset="0"/>
                <a:cs typeface="Courier New" panose="02070309020205020404" pitchFamily="49" charset="0"/>
              </a:rPr>
              <a:t>	</a:t>
            </a:r>
            <a:r>
              <a:rPr lang="en-US" altLang="en-US" sz="3200" i="1">
                <a:solidFill>
                  <a:srgbClr val="408080"/>
                </a:solidFill>
                <a:latin typeface="Courier New" panose="02070309020205020404" pitchFamily="49" charset="0"/>
                <a:cs typeface="Courier New" panose="02070309020205020404" pitchFamily="49" charset="0"/>
              </a:rPr>
              <a:t>lệnh...</a:t>
            </a:r>
            <a:r>
              <a:rPr lang="en-US" altLang="en-US" sz="3200"/>
              <a:t> </a:t>
            </a:r>
            <a:endParaRPr lang="en-US" altLang="en-US" sz="3200">
              <a:latin typeface="Arial" panose="020B0604020202020204" pitchFamily="34" charset="0"/>
            </a:endParaRPr>
          </a:p>
          <a:p>
            <a:pPr lvl="0" algn="just"/>
            <a:endParaRPr lang="en-US" sz="3200" smtClean="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1"/>
          <p:cNvSpPr>
            <a:spLocks noChangeArrowheads="1"/>
          </p:cNvSpPr>
          <p:nvPr/>
        </p:nvSpPr>
        <p:spPr bwMode="auto">
          <a:xfrm>
            <a:off x="0" y="2487137"/>
            <a:ext cx="4724400" cy="310854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Aft>
                <a:spcPct val="0"/>
              </a:spcAft>
            </a:pPr>
            <a:r>
              <a:rPr lang="en-US" altLang="en-US" sz="2800" b="1">
                <a:latin typeface="Times New Roman" panose="02020603050405020304" pitchFamily="18" charset="0"/>
                <a:cs typeface="Times New Roman" panose="02020603050405020304" pitchFamily="18" charset="0"/>
              </a:rPr>
              <a:t>Ví dụ hàm </a:t>
            </a:r>
            <a:r>
              <a:rPr lang="en-US" altLang="en-US" sz="2800" b="1" smtClean="0">
                <a:latin typeface="Times New Roman" panose="02020603050405020304" pitchFamily="18" charset="0"/>
                <a:cs typeface="Times New Roman" panose="02020603050405020304" pitchFamily="18" charset="0"/>
              </a:rPr>
              <a:t>while</a:t>
            </a:r>
            <a:endParaRPr lang="en-US" altLang="en-US" sz="2800" smtClean="0">
              <a:latin typeface="Times New Roman" panose="02020603050405020304" pitchFamily="18" charset="0"/>
              <a:cs typeface="Times New Roman" panose="02020603050405020304" pitchFamily="18" charset="0"/>
            </a:endParaRP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s = </a:t>
            </a:r>
            <a:r>
              <a:rPr lang="en-US" altLang="en-US" sz="2800" b="1" smtClean="0">
                <a:solidFill>
                  <a:srgbClr val="FF0000"/>
                </a:solidFill>
                <a:latin typeface="Times New Roman" panose="02020603050405020304" pitchFamily="18" charset="0"/>
                <a:cs typeface="Times New Roman" panose="02020603050405020304" pitchFamily="18" charset="0"/>
              </a:rPr>
              <a:t>“Dai </a:t>
            </a:r>
            <a:r>
              <a:rPr lang="en-US" altLang="en-US" sz="2800" b="1">
                <a:solidFill>
                  <a:srgbClr val="FF0000"/>
                </a:solidFill>
                <a:latin typeface="Times New Roman" panose="02020603050405020304" pitchFamily="18" charset="0"/>
                <a:cs typeface="Times New Roman" panose="02020603050405020304" pitchFamily="18" charset="0"/>
              </a:rPr>
              <a:t>hoc Tai </a:t>
            </a:r>
            <a:r>
              <a:rPr lang="en-US" altLang="en-US" sz="2800" b="1" smtClean="0">
                <a:solidFill>
                  <a:srgbClr val="FF0000"/>
                </a:solidFill>
                <a:latin typeface="Times New Roman" panose="02020603050405020304" pitchFamily="18" charset="0"/>
                <a:cs typeface="Times New Roman" panose="02020603050405020304" pitchFamily="18" charset="0"/>
              </a:rPr>
              <a:t>nguyen”</a:t>
            </a:r>
            <a:endParaRPr lang="en-US" altLang="en-US" sz="2800" b="1">
              <a:solidFill>
                <a:srgbClr val="FF0000"/>
              </a:solidFill>
              <a:latin typeface="Times New Roman" panose="02020603050405020304" pitchFamily="18" charset="0"/>
              <a:cs typeface="Times New Roman" panose="02020603050405020304" pitchFamily="18" charset="0"/>
            </a:endParaRP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i = 0</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while i &lt; len(s):</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kytu = s[i]</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print </a:t>
            </a:r>
            <a:r>
              <a:rPr lang="en-US" altLang="en-US" sz="2800" b="1" smtClean="0">
                <a:solidFill>
                  <a:srgbClr val="FF0000"/>
                </a:solidFill>
                <a:latin typeface="Times New Roman" panose="02020603050405020304" pitchFamily="18" charset="0"/>
                <a:cs typeface="Times New Roman" panose="02020603050405020304" pitchFamily="18" charset="0"/>
              </a:rPr>
              <a:t>(kytu)</a:t>
            </a:r>
            <a:endParaRPr lang="en-US" altLang="en-US" sz="2800" b="1">
              <a:solidFill>
                <a:srgbClr val="FF0000"/>
              </a:solidFill>
              <a:latin typeface="Times New Roman" panose="02020603050405020304" pitchFamily="18" charset="0"/>
              <a:cs typeface="Times New Roman" panose="02020603050405020304" pitchFamily="18" charset="0"/>
            </a:endParaRP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i += </a:t>
            </a:r>
            <a:r>
              <a:rPr lang="en-US" altLang="en-US" sz="2800" b="1" smtClean="0">
                <a:solidFill>
                  <a:srgbClr val="FF0000"/>
                </a:solidFill>
                <a:latin typeface="Times New Roman" panose="02020603050405020304" pitchFamily="18" charset="0"/>
                <a:cs typeface="Times New Roman" panose="02020603050405020304" pitchFamily="18" charset="0"/>
              </a:rPr>
              <a:t>1</a:t>
            </a:r>
            <a:endParaRPr lang="en-US" altLang="en-US" sz="2800" b="1">
              <a:solidFill>
                <a:srgbClr val="FF0000"/>
              </a:solidFill>
              <a:latin typeface="Times New Roman" panose="02020603050405020304" pitchFamily="18" charset="0"/>
              <a:cs typeface="Times New Roman" panose="02020603050405020304" pitchFamily="18" charset="0"/>
            </a:endParaRPr>
          </a:p>
        </p:txBody>
      </p:sp>
      <p:sp>
        <p:nvSpPr>
          <p:cNvPr id="8" name="Rectangle 1"/>
          <p:cNvSpPr>
            <a:spLocks noChangeArrowheads="1"/>
          </p:cNvSpPr>
          <p:nvPr/>
        </p:nvSpPr>
        <p:spPr bwMode="auto">
          <a:xfrm>
            <a:off x="4438333" y="2641025"/>
            <a:ext cx="4724400" cy="181588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Aft>
                <a:spcPct val="0"/>
              </a:spcAft>
            </a:pPr>
            <a:r>
              <a:rPr lang="en-US" altLang="en-US" sz="2800" b="1">
                <a:latin typeface="Times New Roman" panose="02020603050405020304" pitchFamily="18" charset="0"/>
                <a:cs typeface="Times New Roman" panose="02020603050405020304" pitchFamily="18" charset="0"/>
              </a:rPr>
              <a:t>Ví dụ hàm </a:t>
            </a:r>
            <a:r>
              <a:rPr lang="en-US" altLang="en-US" sz="2800" b="1" smtClean="0">
                <a:latin typeface="Times New Roman" panose="02020603050405020304" pitchFamily="18" charset="0"/>
                <a:cs typeface="Times New Roman" panose="02020603050405020304" pitchFamily="18" charset="0"/>
              </a:rPr>
              <a:t>for</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s = "Dai hoc Tai nguyen"</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for kytu in s:</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print </a:t>
            </a:r>
            <a:r>
              <a:rPr lang="en-US" altLang="en-US" sz="2800" b="1" smtClean="0">
                <a:solidFill>
                  <a:srgbClr val="FF0000"/>
                </a:solidFill>
                <a:latin typeface="Times New Roman" panose="02020603050405020304" pitchFamily="18" charset="0"/>
                <a:cs typeface="Times New Roman" panose="02020603050405020304" pitchFamily="18" charset="0"/>
              </a:rPr>
              <a:t>(kytu)</a:t>
            </a:r>
            <a:endParaRPr lang="en-US" altLang="en-US" sz="2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8397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a:t>
            </a:r>
            <a:r>
              <a:rPr lang="en-US" sz="2800" b="1" smtClean="0">
                <a:solidFill>
                  <a:srgbClr val="FF0000"/>
                </a:solidFill>
                <a:latin typeface="Times New Roman" pitchFamily="18" charset="0"/>
                <a:cs typeface="Times New Roman" pitchFamily="18" charset="0"/>
              </a:rPr>
              <a:t>lặp (ví dụ)</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smtClean="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1"/>
          <p:cNvSpPr>
            <a:spLocks noChangeArrowheads="1"/>
          </p:cNvSpPr>
          <p:nvPr/>
        </p:nvSpPr>
        <p:spPr bwMode="auto">
          <a:xfrm>
            <a:off x="123491" y="1378803"/>
            <a:ext cx="8914448" cy="28623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Aft>
                <a:spcPct val="0"/>
              </a:spcAft>
              <a:buClrTx/>
              <a:buSzTx/>
              <a:buFontTx/>
              <a:buNone/>
              <a:tabLst/>
            </a:pPr>
            <a:r>
              <a:rPr kumimoji="0" lang="en-US" altLang="en-US" sz="3600" b="0" i="0" u="none" strike="noStrike" cap="none" normalizeH="0" baseline="0" smtClean="0">
                <a:ln>
                  <a:noFill/>
                </a:ln>
                <a:solidFill>
                  <a:schemeClr val="tx1"/>
                </a:solidFill>
                <a:effectLst/>
                <a:latin typeface="Arial" panose="020B0604020202020204" pitchFamily="34" charset="0"/>
              </a:rPr>
              <a:t>Nhập</a:t>
            </a:r>
            <a:r>
              <a:rPr kumimoji="0" lang="en-US" altLang="en-US" sz="3600" b="0" i="0" u="none" strike="noStrike" cap="none" normalizeH="0" smtClean="0">
                <a:ln>
                  <a:noFill/>
                </a:ln>
                <a:solidFill>
                  <a:schemeClr val="tx1"/>
                </a:solidFill>
                <a:effectLst/>
                <a:latin typeface="Arial" panose="020B0604020202020204" pitchFamily="34" charset="0"/>
              </a:rPr>
              <a:t> vào số tự nhiên từ bàn phím. Yêu cầu thực hiện sau:</a:t>
            </a:r>
          </a:p>
          <a:p>
            <a:pPr marL="0" marR="0" lvl="0" indent="0" algn="just" defTabSz="914400" rtl="0" eaLnBrk="0" fontAlgn="base" latinLnBrk="0" hangingPunct="0">
              <a:lnSpc>
                <a:spcPct val="100000"/>
              </a:lnSpc>
              <a:spcAft>
                <a:spcPct val="0"/>
              </a:spcAft>
              <a:buClrTx/>
              <a:buSzTx/>
              <a:buFontTx/>
              <a:buNone/>
              <a:tabLst/>
            </a:pPr>
            <a:r>
              <a:rPr lang="en-US" altLang="en-US" sz="3600" baseline="0" smtClean="0">
                <a:latin typeface="Arial" panose="020B0604020202020204" pitchFamily="34" charset="0"/>
              </a:rPr>
              <a:t>- In</a:t>
            </a:r>
            <a:r>
              <a:rPr lang="en-US" altLang="en-US" sz="3600" smtClean="0">
                <a:latin typeface="Arial" panose="020B0604020202020204" pitchFamily="34" charset="0"/>
              </a:rPr>
              <a:t> tất cả các số từ 1-&gt;N</a:t>
            </a:r>
          </a:p>
          <a:p>
            <a:pPr marL="0" marR="0" lvl="0" indent="0" algn="just" defTabSz="914400" rtl="0" eaLnBrk="0" fontAlgn="base" latinLnBrk="0" hangingPunct="0">
              <a:lnSpc>
                <a:spcPct val="100000"/>
              </a:lnSpc>
              <a:spcAft>
                <a:spcPct val="0"/>
              </a:spcAft>
              <a:buClrTx/>
              <a:buSzTx/>
              <a:buFontTx/>
              <a:buNone/>
              <a:tabLst/>
            </a:pPr>
            <a:r>
              <a:rPr kumimoji="0" lang="en-US" altLang="en-US" sz="3600" b="0" i="0" u="none" strike="noStrike" cap="none" normalizeH="0" baseline="0" smtClean="0">
                <a:ln>
                  <a:noFill/>
                </a:ln>
                <a:solidFill>
                  <a:schemeClr val="tx1"/>
                </a:solidFill>
                <a:effectLst/>
                <a:latin typeface="Arial" panose="020B0604020202020204" pitchFamily="34" charset="0"/>
              </a:rPr>
              <a:t>-Tính</a:t>
            </a:r>
            <a:r>
              <a:rPr kumimoji="0" lang="en-US" altLang="en-US" sz="3600" b="0" i="0" u="none" strike="noStrike" cap="none" normalizeH="0" smtClean="0">
                <a:ln>
                  <a:noFill/>
                </a:ln>
                <a:solidFill>
                  <a:schemeClr val="tx1"/>
                </a:solidFill>
                <a:effectLst/>
                <a:latin typeface="Arial" panose="020B0604020202020204" pitchFamily="34" charset="0"/>
              </a:rPr>
              <a:t> tổng các số từ 1-&gt;N</a:t>
            </a:r>
          </a:p>
          <a:p>
            <a:pPr marL="0" marR="0" lvl="0" indent="0" algn="just" defTabSz="914400" rtl="0" eaLnBrk="0" fontAlgn="base" latinLnBrk="0" hangingPunct="0">
              <a:lnSpc>
                <a:spcPct val="100000"/>
              </a:lnSpc>
              <a:spcAft>
                <a:spcPct val="0"/>
              </a:spcAft>
              <a:buClrTx/>
              <a:buSzTx/>
              <a:buFontTx/>
              <a:buNone/>
              <a:tabLst/>
            </a:pPr>
            <a:r>
              <a:rPr lang="en-US" altLang="en-US" sz="3600" baseline="0" smtClean="0">
                <a:latin typeface="Arial" panose="020B0604020202020204" pitchFamily="34" charset="0"/>
              </a:rPr>
              <a:t>-Tính</a:t>
            </a:r>
            <a:r>
              <a:rPr lang="en-US" altLang="en-US" sz="3600" smtClean="0">
                <a:latin typeface="Arial" panose="020B0604020202020204" pitchFamily="34" charset="0"/>
              </a:rPr>
              <a:t> tổng các số chẵn, số lẻ từ 1-&gt;N</a:t>
            </a:r>
            <a:endParaRPr kumimoji="0" lang="en-US" altLang="en-US" sz="36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00406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Kết quả hình ảnh cho pyth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Kết quả hình ảnh cho pyth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295400" y="1600200"/>
            <a:ext cx="6172200" cy="4160018"/>
          </a:xfrm>
          <a:prstGeom prst="rect">
            <a:avLst/>
          </a:prstGeom>
        </p:spPr>
      </p:pic>
    </p:spTree>
    <p:extLst>
      <p:ext uri="{BB962C8B-B14F-4D97-AF65-F5344CB8AC3E}">
        <p14:creationId xmlns:p14="http://schemas.microsoft.com/office/powerpoint/2010/main" val="2813962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459" y="1127759"/>
            <a:ext cx="8387080" cy="5170646"/>
          </a:xfrm>
        </p:spPr>
        <p:txBody>
          <a:bodyPr/>
          <a:lstStyle/>
          <a:p>
            <a:r>
              <a:rPr lang="en-US" sz="2400"/>
              <a:t>n=int(input("Nhập vào số tự nhiên n:"))</a:t>
            </a:r>
          </a:p>
          <a:p>
            <a:r>
              <a:rPr lang="en-US" sz="2400"/>
              <a:t>chẵn=0</a:t>
            </a:r>
          </a:p>
          <a:p>
            <a:r>
              <a:rPr lang="en-US" sz="2400"/>
              <a:t>lẻ=0</a:t>
            </a:r>
          </a:p>
          <a:p>
            <a:r>
              <a:rPr lang="en-US" sz="2400"/>
              <a:t>tổng=0</a:t>
            </a:r>
          </a:p>
          <a:p>
            <a:r>
              <a:rPr lang="en-US" sz="2400"/>
              <a:t>for i in range(1,n+1):</a:t>
            </a:r>
          </a:p>
          <a:p>
            <a:r>
              <a:rPr lang="en-US" sz="2400"/>
              <a:t>    print (i)</a:t>
            </a:r>
          </a:p>
          <a:p>
            <a:r>
              <a:rPr lang="en-US" sz="2400"/>
              <a:t>    tổng=tổng+i</a:t>
            </a:r>
          </a:p>
          <a:p>
            <a:r>
              <a:rPr lang="en-US" sz="2400"/>
              <a:t>    if(i%2==0):</a:t>
            </a:r>
          </a:p>
          <a:p>
            <a:r>
              <a:rPr lang="en-US" sz="2400"/>
              <a:t>        chẵn=chẵn+i</a:t>
            </a:r>
          </a:p>
          <a:p>
            <a:r>
              <a:rPr lang="en-US" sz="2400"/>
              <a:t>    else:</a:t>
            </a:r>
          </a:p>
          <a:p>
            <a:r>
              <a:rPr lang="en-US" sz="2400"/>
              <a:t>        lẻ=lẻ+i</a:t>
            </a:r>
          </a:p>
          <a:p>
            <a:r>
              <a:rPr lang="en-US" sz="2400"/>
              <a:t>print("Tổng các số từ 1-&gt;n là:",tổng)</a:t>
            </a:r>
          </a:p>
          <a:p>
            <a:r>
              <a:rPr lang="en-US" sz="2400"/>
              <a:t>print("Tổng các số chẵn từ 1-&gt;n là:",chẵn)</a:t>
            </a:r>
          </a:p>
          <a:p>
            <a:r>
              <a:rPr lang="en-US" sz="2400"/>
              <a:t>print("Tổng các số lẻ từ 1-&gt;n là:",</a:t>
            </a:r>
            <a:r>
              <a:rPr lang="en-US" sz="2400" smtClean="0"/>
              <a:t>lẻ)</a:t>
            </a:r>
            <a:endParaRPr lang="en-US" sz="2400"/>
          </a:p>
        </p:txBody>
      </p:sp>
      <p:sp>
        <p:nvSpPr>
          <p:cNvPr id="4" name="Rectangle 2"/>
          <p:cNvSpPr>
            <a:spLocks noGrp="1" noChangeArrowheads="1"/>
          </p:cNvSpPr>
          <p:nvPr>
            <p:ph type="title"/>
          </p:nvPr>
        </p:nvSpPr>
        <p:spPr>
          <a:xfrm>
            <a:off x="1219200" y="356414"/>
            <a:ext cx="7924800" cy="430887"/>
          </a:xfrm>
        </p:spPr>
        <p:txBody>
          <a:bodyPr/>
          <a:lstStyle/>
          <a:p>
            <a:r>
              <a:rPr lang="en-US" sz="2800" b="1" smtClean="0">
                <a:solidFill>
                  <a:srgbClr val="FF0000"/>
                </a:solidFill>
                <a:latin typeface="Times New Roman" pitchFamily="18" charset="0"/>
                <a:cs typeface="Times New Roman" pitchFamily="18" charset="0"/>
              </a:rPr>
              <a:t>Code python. </a:t>
            </a:r>
            <a:endParaRPr lang="en-US" sz="2800" b="1">
              <a:solidFill>
                <a:srgbClr val="FF0000"/>
              </a:solidFill>
              <a:latin typeface="Times New Roman" pitchFamily="18" charset="0"/>
              <a:cs typeface="Times New Roman" pitchFamily="18" charset="0"/>
            </a:endParaRPr>
          </a:p>
        </p:txBody>
      </p:sp>
      <p:sp>
        <p:nvSpPr>
          <p:cNvPr id="6" name="Rectangle 1"/>
          <p:cNvSpPr>
            <a:spLocks noChangeArrowheads="1"/>
          </p:cNvSpPr>
          <p:nvPr/>
        </p:nvSpPr>
        <p:spPr bwMode="auto">
          <a:xfrm>
            <a:off x="4800600" y="1786122"/>
            <a:ext cx="3686509" cy="193899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Aft>
                <a:spcPct val="0"/>
              </a:spcAft>
              <a:buClrTx/>
              <a:buSzTx/>
              <a:buFontTx/>
              <a:buNone/>
              <a:tabLst/>
            </a:pPr>
            <a:r>
              <a:rPr kumimoji="0" lang="en-US" altLang="en-US" sz="2000" b="0" i="0" u="none" strike="noStrike" cap="none" normalizeH="0" baseline="0" smtClean="0">
                <a:ln>
                  <a:noFill/>
                </a:ln>
                <a:solidFill>
                  <a:srgbClr val="FF0000"/>
                </a:solidFill>
                <a:effectLst/>
                <a:latin typeface="Arial" panose="020B0604020202020204" pitchFamily="34" charset="0"/>
              </a:rPr>
              <a:t>Nhập</a:t>
            </a:r>
            <a:r>
              <a:rPr kumimoji="0" lang="en-US" altLang="en-US" sz="2000" b="0" i="0" u="none" strike="noStrike" cap="none" normalizeH="0" smtClean="0">
                <a:ln>
                  <a:noFill/>
                </a:ln>
                <a:solidFill>
                  <a:srgbClr val="FF0000"/>
                </a:solidFill>
                <a:effectLst/>
                <a:latin typeface="Arial" panose="020B0604020202020204" pitchFamily="34" charset="0"/>
              </a:rPr>
              <a:t> vào số tự nhiên từ bàn phím. Yêu cầu thực hiện sau:</a:t>
            </a:r>
          </a:p>
          <a:p>
            <a:pPr marL="0" marR="0" lvl="0" indent="0" algn="just" defTabSz="914400" rtl="0" eaLnBrk="0" fontAlgn="base" latinLnBrk="0" hangingPunct="0">
              <a:lnSpc>
                <a:spcPct val="100000"/>
              </a:lnSpc>
              <a:spcAft>
                <a:spcPct val="0"/>
              </a:spcAft>
              <a:buClrTx/>
              <a:buSzTx/>
              <a:buFontTx/>
              <a:buNone/>
              <a:tabLst/>
            </a:pPr>
            <a:r>
              <a:rPr lang="en-US" altLang="en-US" sz="2000" baseline="0" smtClean="0">
                <a:solidFill>
                  <a:srgbClr val="FF0000"/>
                </a:solidFill>
                <a:latin typeface="Arial" panose="020B0604020202020204" pitchFamily="34" charset="0"/>
              </a:rPr>
              <a:t>- In</a:t>
            </a:r>
            <a:r>
              <a:rPr lang="en-US" altLang="en-US" sz="2000" smtClean="0">
                <a:solidFill>
                  <a:srgbClr val="FF0000"/>
                </a:solidFill>
                <a:latin typeface="Arial" panose="020B0604020202020204" pitchFamily="34" charset="0"/>
              </a:rPr>
              <a:t> tất cả các số từ 1-&gt;N</a:t>
            </a:r>
          </a:p>
          <a:p>
            <a:pPr marL="0" marR="0" lvl="0" indent="0" algn="just" defTabSz="914400" rtl="0" eaLnBrk="0" fontAlgn="base" latinLnBrk="0" hangingPunct="0">
              <a:lnSpc>
                <a:spcPct val="100000"/>
              </a:lnSpc>
              <a:spcAft>
                <a:spcPct val="0"/>
              </a:spcAft>
              <a:buClrTx/>
              <a:buSzTx/>
              <a:buFontTx/>
              <a:buNone/>
              <a:tabLst/>
            </a:pPr>
            <a:r>
              <a:rPr kumimoji="0" lang="en-US" altLang="en-US" sz="2000" b="0" i="0" u="none" strike="noStrike" cap="none" normalizeH="0" baseline="0" smtClean="0">
                <a:ln>
                  <a:noFill/>
                </a:ln>
                <a:solidFill>
                  <a:srgbClr val="FF0000"/>
                </a:solidFill>
                <a:effectLst/>
                <a:latin typeface="Arial" panose="020B0604020202020204" pitchFamily="34" charset="0"/>
              </a:rPr>
              <a:t>-Tính</a:t>
            </a:r>
            <a:r>
              <a:rPr kumimoji="0" lang="en-US" altLang="en-US" sz="2000" b="0" i="0" u="none" strike="noStrike" cap="none" normalizeH="0" smtClean="0">
                <a:ln>
                  <a:noFill/>
                </a:ln>
                <a:solidFill>
                  <a:srgbClr val="FF0000"/>
                </a:solidFill>
                <a:effectLst/>
                <a:latin typeface="Arial" panose="020B0604020202020204" pitchFamily="34" charset="0"/>
              </a:rPr>
              <a:t> tổng các số từ 1-&gt;N</a:t>
            </a:r>
          </a:p>
          <a:p>
            <a:pPr marL="0" marR="0" lvl="0" indent="0" algn="just" defTabSz="914400" rtl="0" eaLnBrk="0" fontAlgn="base" latinLnBrk="0" hangingPunct="0">
              <a:lnSpc>
                <a:spcPct val="100000"/>
              </a:lnSpc>
              <a:spcAft>
                <a:spcPct val="0"/>
              </a:spcAft>
              <a:buClrTx/>
              <a:buSzTx/>
              <a:buFontTx/>
              <a:buNone/>
              <a:tabLst/>
            </a:pPr>
            <a:r>
              <a:rPr lang="en-US" altLang="en-US" sz="2000" baseline="0" smtClean="0">
                <a:solidFill>
                  <a:srgbClr val="FF0000"/>
                </a:solidFill>
                <a:latin typeface="Arial" panose="020B0604020202020204" pitchFamily="34" charset="0"/>
              </a:rPr>
              <a:t>-Tính</a:t>
            </a:r>
            <a:r>
              <a:rPr lang="en-US" altLang="en-US" sz="2000" smtClean="0">
                <a:solidFill>
                  <a:srgbClr val="FF0000"/>
                </a:solidFill>
                <a:latin typeface="Arial" panose="020B0604020202020204" pitchFamily="34" charset="0"/>
              </a:rPr>
              <a:t> tổng các số chẵn, số lẻ từ 1-&gt;N</a:t>
            </a:r>
            <a:endParaRPr kumimoji="0" lang="en-US" altLang="en-US" sz="2000" b="0" i="0" u="none" strike="noStrike" cap="none" normalizeH="0" baseline="0" smtClean="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3582225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a:t>
            </a:r>
            <a:r>
              <a:rPr lang="en-US" sz="2800" b="1" smtClean="0">
                <a:solidFill>
                  <a:srgbClr val="FF0000"/>
                </a:solidFill>
                <a:latin typeface="Times New Roman" pitchFamily="18" charset="0"/>
                <a:cs typeface="Times New Roman" pitchFamily="18" charset="0"/>
              </a:rPr>
              <a:t>lặp (ví dụ)</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smtClean="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p:nvPr/>
        </p:nvPicPr>
        <p:blipFill rotWithShape="1">
          <a:blip r:embed="rId3">
            <a:extLst>
              <a:ext uri="{28A0092B-C50C-407E-A947-70E740481C1C}">
                <a14:useLocalDpi xmlns:a14="http://schemas.microsoft.com/office/drawing/2010/main" val="0"/>
              </a:ext>
            </a:extLst>
          </a:blip>
          <a:srcRect l="8414"/>
          <a:stretch/>
        </p:blipFill>
        <p:spPr bwMode="auto">
          <a:xfrm>
            <a:off x="584701" y="1074003"/>
            <a:ext cx="8416290" cy="50618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55404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459" y="1127759"/>
            <a:ext cx="8387080" cy="4924425"/>
          </a:xfrm>
        </p:spPr>
        <p:txBody>
          <a:bodyPr/>
          <a:lstStyle/>
          <a:p>
            <a:r>
              <a:rPr lang="en-US" sz="3200"/>
              <a:t>n=int(input("Nhập vào số tự nhiên n:"))</a:t>
            </a:r>
          </a:p>
          <a:p>
            <a:r>
              <a:rPr lang="en-US" sz="3200"/>
              <a:t>chẵn=0</a:t>
            </a:r>
          </a:p>
          <a:p>
            <a:r>
              <a:rPr lang="en-US" sz="3200"/>
              <a:t>lẻ=0</a:t>
            </a:r>
          </a:p>
          <a:p>
            <a:r>
              <a:rPr lang="en-US" sz="3200"/>
              <a:t>S=0</a:t>
            </a:r>
          </a:p>
          <a:p>
            <a:r>
              <a:rPr lang="en-US" sz="3200"/>
              <a:t>for i in range(1,n+1):</a:t>
            </a:r>
          </a:p>
          <a:p>
            <a:r>
              <a:rPr lang="en-US" sz="3200"/>
              <a:t>    if(i%2==0):</a:t>
            </a:r>
          </a:p>
          <a:p>
            <a:r>
              <a:rPr lang="en-US" sz="3200"/>
              <a:t>        chẵn=chẵn-i</a:t>
            </a:r>
          </a:p>
          <a:p>
            <a:r>
              <a:rPr lang="en-US" sz="3200"/>
              <a:t>    else:</a:t>
            </a:r>
          </a:p>
          <a:p>
            <a:r>
              <a:rPr lang="en-US" sz="3200"/>
              <a:t>        lẻ=lẻ+i</a:t>
            </a:r>
          </a:p>
          <a:p>
            <a:r>
              <a:rPr lang="en-US" sz="3200"/>
              <a:t>print("Tổng các số từ 1-&gt;n là:",S</a:t>
            </a:r>
          </a:p>
        </p:txBody>
      </p:sp>
      <p:pic>
        <p:nvPicPr>
          <p:cNvPr id="5" name="Picture 4"/>
          <p:cNvPicPr/>
          <p:nvPr/>
        </p:nvPicPr>
        <p:blipFill rotWithShape="1">
          <a:blip r:embed="rId2">
            <a:extLst>
              <a:ext uri="{28A0092B-C50C-407E-A947-70E740481C1C}">
                <a14:useLocalDpi xmlns:a14="http://schemas.microsoft.com/office/drawing/2010/main" val="0"/>
              </a:ext>
            </a:extLst>
          </a:blip>
          <a:srcRect l="8412" r="17862" b="90070"/>
          <a:stretch/>
        </p:blipFill>
        <p:spPr bwMode="auto">
          <a:xfrm>
            <a:off x="1371600" y="304800"/>
            <a:ext cx="7010400" cy="457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2959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615" y="1143000"/>
            <a:ext cx="8387080" cy="3447098"/>
          </a:xfrm>
        </p:spPr>
        <p:txBody>
          <a:bodyPr/>
          <a:lstStyle/>
          <a:p>
            <a:r>
              <a:rPr lang="en-US" sz="3200"/>
              <a:t>n=int(input("Nhập vào số tự nhiên n:"))</a:t>
            </a:r>
          </a:p>
          <a:p>
            <a:r>
              <a:rPr lang="en-US" sz="3200"/>
              <a:t>tich=1</a:t>
            </a:r>
          </a:p>
          <a:p>
            <a:r>
              <a:rPr lang="en-US" sz="3200"/>
              <a:t>S=0</a:t>
            </a:r>
          </a:p>
          <a:p>
            <a:r>
              <a:rPr lang="en-US" sz="3200"/>
              <a:t>for i in range(1,n+1):</a:t>
            </a:r>
          </a:p>
          <a:p>
            <a:r>
              <a:rPr lang="en-US" sz="3200"/>
              <a:t>    tich=tich*i</a:t>
            </a:r>
          </a:p>
          <a:p>
            <a:r>
              <a:rPr lang="en-US" sz="3200"/>
              <a:t>    S=S+tich</a:t>
            </a:r>
          </a:p>
          <a:p>
            <a:r>
              <a:rPr lang="en-US" sz="3200"/>
              <a:t>print("Tổng các số từ 1-&gt;n là:",S)</a:t>
            </a:r>
          </a:p>
        </p:txBody>
      </p:sp>
      <p:pic>
        <p:nvPicPr>
          <p:cNvPr id="4" name="Picture 3"/>
          <p:cNvPicPr/>
          <p:nvPr/>
        </p:nvPicPr>
        <p:blipFill rotWithShape="1">
          <a:blip r:embed="rId2">
            <a:extLst>
              <a:ext uri="{28A0092B-C50C-407E-A947-70E740481C1C}">
                <a14:useLocalDpi xmlns:a14="http://schemas.microsoft.com/office/drawing/2010/main" val="0"/>
              </a:ext>
            </a:extLst>
          </a:blip>
          <a:srcRect l="8414" t="11454" r="17758" b="78044"/>
          <a:stretch/>
        </p:blipFill>
        <p:spPr bwMode="auto">
          <a:xfrm>
            <a:off x="1371600" y="304800"/>
            <a:ext cx="7239000" cy="457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4918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615" y="1143000"/>
            <a:ext cx="8387080" cy="3447098"/>
          </a:xfrm>
        </p:spPr>
        <p:txBody>
          <a:bodyPr/>
          <a:lstStyle/>
          <a:p>
            <a:r>
              <a:rPr lang="en-US" sz="3200"/>
              <a:t>n=int(input("Nhập vào số tự nhiên n:"))</a:t>
            </a:r>
          </a:p>
          <a:p>
            <a:r>
              <a:rPr lang="en-US" sz="3200"/>
              <a:t>tong=0</a:t>
            </a:r>
          </a:p>
          <a:p>
            <a:r>
              <a:rPr lang="en-US" sz="3200"/>
              <a:t>S=0</a:t>
            </a:r>
          </a:p>
          <a:p>
            <a:r>
              <a:rPr lang="en-US" sz="3200"/>
              <a:t>for i in range(1,n+1):</a:t>
            </a:r>
          </a:p>
          <a:p>
            <a:r>
              <a:rPr lang="en-US" sz="3200"/>
              <a:t>    tong=tong+i</a:t>
            </a:r>
          </a:p>
          <a:p>
            <a:r>
              <a:rPr lang="en-US" sz="3200"/>
              <a:t>    S=S+1/tong</a:t>
            </a:r>
          </a:p>
          <a:p>
            <a:r>
              <a:rPr lang="en-US" sz="3200"/>
              <a:t>print("Tổng các số từ 1-&gt;n là:",S)</a:t>
            </a:r>
          </a:p>
        </p:txBody>
      </p:sp>
      <p:pic>
        <p:nvPicPr>
          <p:cNvPr id="5" name="Picture 4"/>
          <p:cNvPicPr/>
          <p:nvPr/>
        </p:nvPicPr>
        <p:blipFill rotWithShape="1">
          <a:blip r:embed="rId2">
            <a:extLst>
              <a:ext uri="{28A0092B-C50C-407E-A947-70E740481C1C}">
                <a14:useLocalDpi xmlns:a14="http://schemas.microsoft.com/office/drawing/2010/main" val="0"/>
              </a:ext>
            </a:extLst>
          </a:blip>
          <a:srcRect l="8413" t="57654" r="1345" b="26687"/>
          <a:stretch/>
        </p:blipFill>
        <p:spPr bwMode="auto">
          <a:xfrm>
            <a:off x="1525805" y="16042"/>
            <a:ext cx="7120890" cy="89835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7329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a:t>
            </a:r>
            <a:r>
              <a:rPr lang="en-US" sz="2800" b="1" smtClean="0">
                <a:solidFill>
                  <a:srgbClr val="FF0000"/>
                </a:solidFill>
                <a:latin typeface="Times New Roman" pitchFamily="18" charset="0"/>
                <a:cs typeface="Times New Roman" pitchFamily="18" charset="0"/>
              </a:rPr>
              <a:t>lặp while</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07975" y="1074003"/>
            <a:ext cx="8568690" cy="2954655"/>
          </a:xfrm>
        </p:spPr>
        <p:txBody>
          <a:bodyPr/>
          <a:lstStyle/>
          <a:p>
            <a:pPr lvl="0" algn="just"/>
            <a:r>
              <a:rPr lang="en-US" sz="3200"/>
              <a:t>n = </a:t>
            </a:r>
            <a:r>
              <a:rPr lang="en-US" sz="3200" smtClean="0"/>
              <a:t>int(input(“Nhap so dong in: </a:t>
            </a:r>
            <a:r>
              <a:rPr lang="en-US" sz="3200"/>
              <a:t>"))</a:t>
            </a:r>
          </a:p>
          <a:p>
            <a:pPr lvl="0" algn="just"/>
            <a:r>
              <a:rPr lang="en-US" sz="3200"/>
              <a:t>i = 1</a:t>
            </a:r>
          </a:p>
          <a:p>
            <a:pPr lvl="0" algn="just"/>
            <a:r>
              <a:rPr lang="en-US" sz="3200"/>
              <a:t>while i &lt;= n:</a:t>
            </a:r>
          </a:p>
          <a:p>
            <a:pPr lvl="0" algn="just"/>
            <a:r>
              <a:rPr lang="en-US" sz="3200"/>
              <a:t>    print </a:t>
            </a:r>
            <a:r>
              <a:rPr lang="en-US" sz="3200" smtClean="0"/>
              <a:t>("*" </a:t>
            </a:r>
            <a:r>
              <a:rPr lang="en-US" sz="3200"/>
              <a:t>* </a:t>
            </a:r>
            <a:r>
              <a:rPr lang="en-US" sz="3200" smtClean="0"/>
              <a:t>i)</a:t>
            </a:r>
            <a:endParaRPr lang="en-US" sz="3200"/>
          </a:p>
          <a:p>
            <a:pPr lvl="0" algn="just"/>
            <a:r>
              <a:rPr lang="en-US" sz="3200"/>
              <a:t>    i += </a:t>
            </a:r>
            <a:r>
              <a:rPr lang="en-US" sz="3200" smtClean="0"/>
              <a:t>1</a:t>
            </a:r>
          </a:p>
          <a:p>
            <a:pPr lvl="0" algn="just"/>
            <a:endParaRPr lang="en-US" sz="320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6934200" y="787301"/>
            <a:ext cx="2290087" cy="5048603"/>
          </a:xfrm>
          <a:prstGeom prst="rect">
            <a:avLst/>
          </a:prstGeom>
        </p:spPr>
      </p:pic>
      <p:sp>
        <p:nvSpPr>
          <p:cNvPr id="8" name="Rectangle 3"/>
          <p:cNvSpPr txBox="1">
            <a:spLocks noChangeArrowheads="1"/>
          </p:cNvSpPr>
          <p:nvPr/>
        </p:nvSpPr>
        <p:spPr>
          <a:xfrm>
            <a:off x="295943" y="3931007"/>
            <a:ext cx="8568690" cy="246221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3200" kern="0" smtClean="0">
                <a:solidFill>
                  <a:sysClr val="windowText" lastClr="000000"/>
                </a:solidFill>
              </a:rPr>
              <a:t>#Dùng hàm for</a:t>
            </a:r>
          </a:p>
          <a:p>
            <a:pPr algn="just"/>
            <a:r>
              <a:rPr lang="en-US" sz="3200" kern="0">
                <a:solidFill>
                  <a:sysClr val="windowText" lastClr="000000"/>
                </a:solidFill>
              </a:rPr>
              <a:t>f</a:t>
            </a:r>
            <a:r>
              <a:rPr lang="en-US" sz="3200" kern="0" smtClean="0">
                <a:solidFill>
                  <a:sysClr val="windowText" lastClr="000000"/>
                </a:solidFill>
              </a:rPr>
              <a:t>or i in range(1,n+1):</a:t>
            </a:r>
          </a:p>
          <a:p>
            <a:pPr lvl="0" algn="just"/>
            <a:r>
              <a:rPr lang="en-US" sz="3200" kern="0">
                <a:solidFill>
                  <a:sysClr val="windowText" lastClr="000000"/>
                </a:solidFill>
              </a:rPr>
              <a:t> </a:t>
            </a:r>
            <a:r>
              <a:rPr lang="en-US" sz="3200" kern="0" smtClean="0">
                <a:solidFill>
                  <a:sysClr val="windowText" lastClr="000000"/>
                </a:solidFill>
              </a:rPr>
              <a:t>       </a:t>
            </a:r>
            <a:r>
              <a:rPr lang="en-US" sz="3200"/>
              <a:t>print ("*" * i)</a:t>
            </a:r>
          </a:p>
          <a:p>
            <a:pPr algn="just"/>
            <a:endParaRPr lang="en-US" sz="3200" kern="0" smtClean="0">
              <a:solidFill>
                <a:sysClr val="windowText" lastClr="000000"/>
              </a:solidFill>
            </a:endParaRPr>
          </a:p>
          <a:p>
            <a:pPr algn="just"/>
            <a:endParaRPr lang="en-US" sz="3200" kern="0">
              <a:solidFill>
                <a:sysClr val="windowText" lastClr="000000"/>
              </a:solidFill>
              <a:hlinkClick r:id="rId2" tooltip="Posts tagged with Google"/>
            </a:endParaRPr>
          </a:p>
        </p:txBody>
      </p:sp>
    </p:spTree>
    <p:extLst>
      <p:ext uri="{BB962C8B-B14F-4D97-AF65-F5344CB8AC3E}">
        <p14:creationId xmlns:p14="http://schemas.microsoft.com/office/powerpoint/2010/main" val="2122624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a:t>
            </a:r>
            <a:r>
              <a:rPr lang="en-US" sz="2800" b="1" smtClean="0">
                <a:solidFill>
                  <a:srgbClr val="FF0000"/>
                </a:solidFill>
                <a:latin typeface="Times New Roman" pitchFamily="18" charset="0"/>
                <a:cs typeface="Times New Roman" pitchFamily="18" charset="0"/>
              </a:rPr>
              <a:t>lặp while</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5" y="1005440"/>
            <a:ext cx="6626225" cy="2462213"/>
          </a:xfrm>
        </p:spPr>
        <p:style>
          <a:lnRef idx="2">
            <a:schemeClr val="accent1"/>
          </a:lnRef>
          <a:fillRef idx="1">
            <a:schemeClr val="lt1"/>
          </a:fillRef>
          <a:effectRef idx="0">
            <a:schemeClr val="accent1"/>
          </a:effectRef>
          <a:fontRef idx="minor">
            <a:schemeClr val="dk1"/>
          </a:fontRef>
        </p:style>
        <p:txBody>
          <a:bodyPr/>
          <a:lstStyle/>
          <a:p>
            <a:pPr lvl="0" algn="just"/>
            <a:r>
              <a:rPr lang="en-US" sz="3200"/>
              <a:t>n = </a:t>
            </a:r>
            <a:r>
              <a:rPr lang="en-US" sz="3200" smtClean="0"/>
              <a:t>int(input(“Nhap so dong in: </a:t>
            </a:r>
            <a:r>
              <a:rPr lang="en-US" sz="3200"/>
              <a:t>"))</a:t>
            </a:r>
          </a:p>
          <a:p>
            <a:pPr lvl="0" algn="just"/>
            <a:r>
              <a:rPr lang="en-US" sz="3200"/>
              <a:t>i = 1</a:t>
            </a:r>
          </a:p>
          <a:p>
            <a:pPr lvl="0" algn="just"/>
            <a:r>
              <a:rPr lang="en-US" sz="3200"/>
              <a:t>while i &lt;= n:</a:t>
            </a:r>
          </a:p>
          <a:p>
            <a:pPr lvl="0" algn="just"/>
            <a:r>
              <a:rPr lang="en-US" sz="3200"/>
              <a:t>    print </a:t>
            </a:r>
            <a:r>
              <a:rPr lang="en-US" sz="3200" smtClean="0"/>
              <a:t>("*" </a:t>
            </a:r>
            <a:r>
              <a:rPr lang="en-US" sz="3200"/>
              <a:t>* </a:t>
            </a:r>
            <a:r>
              <a:rPr lang="en-US" sz="3200" smtClean="0"/>
              <a:t>i)</a:t>
            </a:r>
            <a:endParaRPr lang="en-US" sz="3200"/>
          </a:p>
          <a:p>
            <a:pPr lvl="0" algn="just"/>
            <a:r>
              <a:rPr lang="en-US" sz="3200"/>
              <a:t>    i += 1</a:t>
            </a:r>
            <a:endParaRPr lang="en-US" sz="320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6934200" y="787301"/>
            <a:ext cx="2290087" cy="5048603"/>
          </a:xfrm>
          <a:prstGeom prst="rect">
            <a:avLst/>
          </a:prstGeom>
        </p:spPr>
      </p:pic>
      <p:sp>
        <p:nvSpPr>
          <p:cNvPr id="8" name="Rectangle 3"/>
          <p:cNvSpPr txBox="1">
            <a:spLocks noChangeArrowheads="1"/>
          </p:cNvSpPr>
          <p:nvPr/>
        </p:nvSpPr>
        <p:spPr>
          <a:xfrm>
            <a:off x="155575" y="3665473"/>
            <a:ext cx="6550025" cy="2462213"/>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3200" kern="0" smtClean="0">
                <a:solidFill>
                  <a:sysClr val="windowText" lastClr="000000"/>
                </a:solidFill>
              </a:rPr>
              <a:t>n = int(input(“Nhap so dong in: "))</a:t>
            </a:r>
          </a:p>
          <a:p>
            <a:pPr algn="just"/>
            <a:r>
              <a:rPr lang="en-US" sz="3200" kern="0" smtClean="0">
                <a:solidFill>
                  <a:sysClr val="windowText" lastClr="000000"/>
                </a:solidFill>
              </a:rPr>
              <a:t>i = n</a:t>
            </a:r>
          </a:p>
          <a:p>
            <a:pPr algn="just"/>
            <a:r>
              <a:rPr lang="en-US" sz="3200" kern="0" smtClean="0">
                <a:solidFill>
                  <a:sysClr val="windowText" lastClr="000000"/>
                </a:solidFill>
              </a:rPr>
              <a:t>while n &gt;= 0:</a:t>
            </a:r>
          </a:p>
          <a:p>
            <a:pPr algn="just"/>
            <a:r>
              <a:rPr lang="en-US" sz="3200" kern="0" smtClean="0">
                <a:solidFill>
                  <a:sysClr val="windowText" lastClr="000000"/>
                </a:solidFill>
              </a:rPr>
              <a:t>    print ("*" * i)</a:t>
            </a:r>
          </a:p>
          <a:p>
            <a:pPr algn="just"/>
            <a:r>
              <a:rPr lang="en-US" sz="3200" kern="0" smtClean="0">
                <a:solidFill>
                  <a:sysClr val="windowText" lastClr="000000"/>
                </a:solidFill>
              </a:rPr>
              <a:t>    i -= 1</a:t>
            </a:r>
            <a:endParaRPr lang="en-US" sz="3200" kern="0">
              <a:solidFill>
                <a:sysClr val="windowText" lastClr="000000"/>
              </a:solidFill>
              <a:hlinkClick r:id="rId2" tooltip="Posts tagged with Google"/>
            </a:endParaRPr>
          </a:p>
        </p:txBody>
      </p:sp>
    </p:spTree>
    <p:extLst>
      <p:ext uri="{BB962C8B-B14F-4D97-AF65-F5344CB8AC3E}">
        <p14:creationId xmlns:p14="http://schemas.microsoft.com/office/powerpoint/2010/main" val="677881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8305800" cy="507831"/>
          </a:xfrm>
        </p:spPr>
        <p:txBody>
          <a:bodyPr/>
          <a:lstStyle/>
          <a:p>
            <a:r>
              <a:rPr lang="en-US">
                <a:solidFill>
                  <a:srgbClr val="FF0000"/>
                </a:solidFill>
              </a:rPr>
              <a:t> Ứng dụng Python trong an ninh </a:t>
            </a:r>
            <a:r>
              <a:rPr lang="en-US" smtClean="0">
                <a:solidFill>
                  <a:srgbClr val="FF0000"/>
                </a:solidFill>
              </a:rPr>
              <a:t>mạng</a:t>
            </a:r>
            <a:endParaRPr lang="en-US">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457389221"/>
              </p:ext>
            </p:extLst>
          </p:nvPr>
        </p:nvGraphicFramePr>
        <p:xfrm>
          <a:off x="152400" y="990600"/>
          <a:ext cx="8915400" cy="5287327"/>
        </p:xfrm>
        <a:graphic>
          <a:graphicData uri="http://schemas.openxmlformats.org/drawingml/2006/table">
            <a:tbl>
              <a:tblPr firstRow="1" firstCol="1" lastRow="1" lastCol="1" bandRow="1" bandCol="1">
                <a:tableStyleId>{5940675A-B579-460E-94D1-54222C63F5DA}</a:tableStyleId>
              </a:tblPr>
              <a:tblGrid>
                <a:gridCol w="8915400">
                  <a:extLst>
                    <a:ext uri="{9D8B030D-6E8A-4147-A177-3AD203B41FA5}">
                      <a16:colId xmlns:a16="http://schemas.microsoft.com/office/drawing/2014/main" val="20000"/>
                    </a:ext>
                  </a:extLst>
                </a:gridCol>
              </a:tblGrid>
              <a:tr h="5287327">
                <a:tc>
                  <a:txBody>
                    <a:bodyPr/>
                    <a:lstStyle/>
                    <a:p>
                      <a:pPr marL="0" indent="0">
                        <a:lnSpc>
                          <a:spcPct val="120000"/>
                        </a:lnSpc>
                        <a:spcAft>
                          <a:spcPts val="0"/>
                        </a:spcAft>
                        <a:tabLst>
                          <a:tab pos="6743700" algn="l"/>
                        </a:tabLst>
                      </a:pPr>
                      <a:r>
                        <a:rPr lang="en-US" sz="2600">
                          <a:solidFill>
                            <a:srgbClr val="FF0000"/>
                          </a:solidFill>
                          <a:effectLst/>
                          <a:latin typeface="Times New Roman" panose="02020603050405020304" pitchFamily="18" charset="0"/>
                          <a:cs typeface="Times New Roman" panose="02020603050405020304" pitchFamily="18" charset="0"/>
                        </a:rPr>
                        <a:t># Chương trình dò tìm mật khẩu ngẫu nhiên trong đoạn [</a:t>
                      </a:r>
                      <a:r>
                        <a:rPr lang="en-US" sz="2600" smtClean="0">
                          <a:solidFill>
                            <a:srgbClr val="FF0000"/>
                          </a:solidFill>
                          <a:effectLst/>
                          <a:latin typeface="Times New Roman" panose="02020603050405020304" pitchFamily="18" charset="0"/>
                          <a:cs typeface="Times New Roman" panose="02020603050405020304" pitchFamily="18" charset="0"/>
                        </a:rPr>
                        <a:t>1,9999] </a:t>
                      </a:r>
                      <a:r>
                        <a:rPr lang="en-US" sz="2600" smtClean="0">
                          <a:solidFill>
                            <a:srgbClr val="FF0000"/>
                          </a:solidFill>
                          <a:latin typeface="Times New Roman" panose="02020603050405020304" pitchFamily="18" charset="0"/>
                          <a:cs typeface="Times New Roman" panose="02020603050405020304" pitchFamily="18" charset="0"/>
                        </a:rPr>
                        <a:t>bằng phương pháp Brute force</a:t>
                      </a:r>
                      <a:endParaRPr lang="en-US" sz="2600">
                        <a:solidFill>
                          <a:srgbClr val="FF0000"/>
                        </a:solidFill>
                        <a:effectLst/>
                        <a:latin typeface="Times New Roman" panose="02020603050405020304" pitchFamily="18" charset="0"/>
                        <a:cs typeface="Times New Roman" panose="02020603050405020304" pitchFamily="18" charset="0"/>
                      </a:endParaRP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a:t>
                      </a:r>
                      <a:r>
                        <a:rPr lang="en-US" sz="2600" smtClean="0">
                          <a:effectLst/>
                          <a:latin typeface="Times New Roman" panose="02020603050405020304" pitchFamily="18" charset="0"/>
                          <a:cs typeface="Times New Roman" panose="02020603050405020304" pitchFamily="18" charset="0"/>
                        </a:rPr>
                        <a:t>import </a:t>
                      </a:r>
                      <a:r>
                        <a:rPr lang="en-US" sz="2600">
                          <a:effectLst/>
                          <a:latin typeface="Times New Roman" panose="02020603050405020304" pitchFamily="18" charset="0"/>
                          <a:cs typeface="Times New Roman" panose="02020603050405020304" pitchFamily="18" charset="0"/>
                        </a:rPr>
                        <a:t>random</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mk = str(random.randint(1,9999))</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ok = " "</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while ok != mk: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ok = str(random.randint(1,9999))</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print(ok)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if ok == mk: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print("Mật khẩu tìm được là: "+mk)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input()</a:t>
                      </a:r>
                      <a:endParaRPr lang="en-US" sz="2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731345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a:t>
            </a:r>
            <a:r>
              <a:rPr lang="en-US" sz="2800" smtClean="0">
                <a:solidFill>
                  <a:srgbClr val="FF0000"/>
                </a:solidFill>
              </a:rPr>
              <a:t>địa </a:t>
            </a:r>
            <a:r>
              <a:rPr lang="en-US" sz="2800">
                <a:solidFill>
                  <a:srgbClr val="FF0000"/>
                </a:solidFill>
              </a:rPr>
              <a:t>chỉ IP hoặc </a:t>
            </a:r>
            <a:r>
              <a:rPr lang="en-US" sz="2800" smtClean="0">
                <a:solidFill>
                  <a:srgbClr val="FF0000"/>
                </a:solidFill>
              </a:rPr>
              <a:t>web</a:t>
            </a:r>
            <a:endParaRPr lang="en-US" sz="2800">
              <a:solidFill>
                <a:srgbClr val="FF0000"/>
              </a:solidFill>
            </a:endParaRPr>
          </a:p>
        </p:txBody>
      </p:sp>
      <p:sp>
        <p:nvSpPr>
          <p:cNvPr id="3" name="Text Placeholder 2"/>
          <p:cNvSpPr>
            <a:spLocks noGrp="1"/>
          </p:cNvSpPr>
          <p:nvPr>
            <p:ph type="body" idx="1"/>
          </p:nvPr>
        </p:nvSpPr>
        <p:spPr>
          <a:xfrm>
            <a:off x="152400" y="1066800"/>
            <a:ext cx="8387080" cy="3939540"/>
          </a:xfrm>
        </p:spPr>
        <p:txBody>
          <a:bodyPr/>
          <a:lstStyle/>
          <a:p>
            <a:r>
              <a:rPr lang="en-US" sz="3200">
                <a:solidFill>
                  <a:srgbClr val="FF0000"/>
                </a:solidFill>
              </a:rPr>
              <a:t># Quét dò tìm địa chỉ IP của website bất </a:t>
            </a:r>
            <a:r>
              <a:rPr lang="en-US" sz="3200" smtClean="0">
                <a:solidFill>
                  <a:srgbClr val="FF0000"/>
                </a:solidFill>
              </a:rPr>
              <a:t>kỳ</a:t>
            </a:r>
          </a:p>
          <a:p>
            <a:endParaRPr lang="en-US" sz="3200" smtClean="0"/>
          </a:p>
          <a:p>
            <a:r>
              <a:rPr lang="en-US" sz="3200" smtClean="0"/>
              <a:t>import </a:t>
            </a:r>
            <a:r>
              <a:rPr lang="en-US" sz="3200"/>
              <a:t>socket </a:t>
            </a:r>
          </a:p>
          <a:p>
            <a:r>
              <a:rPr lang="en-US" sz="3200" smtClean="0"/>
              <a:t>print ("CHUONG </a:t>
            </a:r>
            <a:r>
              <a:rPr lang="en-US" sz="3200"/>
              <a:t>TRINH KIEM TRA DIA CHI IP")</a:t>
            </a:r>
          </a:p>
          <a:p>
            <a:r>
              <a:rPr lang="en-US" sz="3200" smtClean="0"/>
              <a:t>tenmien= input</a:t>
            </a:r>
            <a:r>
              <a:rPr lang="en-US" sz="3200"/>
              <a:t>("Nhap dia chi ten mien can kiem tra: ")</a:t>
            </a:r>
          </a:p>
          <a:p>
            <a:r>
              <a:rPr lang="en-US" sz="3200"/>
              <a:t>ip = socket.gethostbyname(tenmien)</a:t>
            </a:r>
          </a:p>
          <a:p>
            <a:r>
              <a:rPr lang="en-US" sz="3200"/>
              <a:t>print ("Ket qua ten mien co dia chi IP la</a:t>
            </a:r>
            <a:r>
              <a:rPr lang="en-US" sz="3200" smtClean="0"/>
              <a:t>:",ip)</a:t>
            </a:r>
            <a:endParaRPr lang="en-US" sz="3200"/>
          </a:p>
        </p:txBody>
      </p:sp>
    </p:spTree>
    <p:extLst>
      <p:ext uri="{BB962C8B-B14F-4D97-AF65-F5344CB8AC3E}">
        <p14:creationId xmlns:p14="http://schemas.microsoft.com/office/powerpoint/2010/main" val="32999675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các cổng (port) của địa chỉ IP hoặc web</a:t>
            </a:r>
          </a:p>
        </p:txBody>
      </p:sp>
      <p:sp>
        <p:nvSpPr>
          <p:cNvPr id="3" name="Text Placeholder 2"/>
          <p:cNvSpPr>
            <a:spLocks noGrp="1"/>
          </p:cNvSpPr>
          <p:nvPr>
            <p:ph type="body" idx="1"/>
          </p:nvPr>
        </p:nvSpPr>
        <p:spPr>
          <a:xfrm>
            <a:off x="152400" y="1066800"/>
            <a:ext cx="8991600" cy="4370427"/>
          </a:xfrm>
        </p:spPr>
        <p:txBody>
          <a:bodyPr/>
          <a:lstStyle/>
          <a:p>
            <a:r>
              <a:rPr lang="en-US" sz="3200">
                <a:solidFill>
                  <a:srgbClr val="FF0000"/>
                </a:solidFill>
              </a:rPr>
              <a:t># Quét dò tìm các cổng (</a:t>
            </a:r>
            <a:r>
              <a:rPr lang="en-US" sz="3200" smtClean="0">
                <a:solidFill>
                  <a:srgbClr val="FF0000"/>
                </a:solidFill>
              </a:rPr>
              <a:t>port) </a:t>
            </a:r>
            <a:r>
              <a:rPr lang="en-US" sz="3200">
                <a:solidFill>
                  <a:srgbClr val="FF0000"/>
                </a:solidFill>
              </a:rPr>
              <a:t>của website bất </a:t>
            </a:r>
            <a:r>
              <a:rPr lang="en-US" sz="3200" smtClean="0">
                <a:solidFill>
                  <a:srgbClr val="FF0000"/>
                </a:solidFill>
              </a:rPr>
              <a:t>kỳ</a:t>
            </a:r>
          </a:p>
          <a:p>
            <a:r>
              <a:rPr lang="en-US" sz="3200"/>
              <a:t>import socket</a:t>
            </a:r>
          </a:p>
          <a:p>
            <a:r>
              <a:rPr lang="en-US" sz="3200"/>
              <a:t>import subprocess</a:t>
            </a:r>
          </a:p>
          <a:p>
            <a:r>
              <a:rPr lang="en-US" sz="3200"/>
              <a:t>import sys</a:t>
            </a:r>
          </a:p>
          <a:p>
            <a:r>
              <a:rPr lang="en-US" sz="3200" smtClean="0"/>
              <a:t># </a:t>
            </a:r>
            <a:r>
              <a:rPr lang="en-US" sz="3200"/>
              <a:t>Nhap IP vao de quet</a:t>
            </a:r>
          </a:p>
          <a:p>
            <a:r>
              <a:rPr lang="en-US" sz="3200" smtClean="0"/>
              <a:t>temp= input</a:t>
            </a:r>
            <a:r>
              <a:rPr lang="en-US" sz="3200"/>
              <a:t>("Nhap dia chi IP vao de quet: ")</a:t>
            </a:r>
          </a:p>
          <a:p>
            <a:r>
              <a:rPr lang="en-US" sz="3200" smtClean="0"/>
              <a:t>IP= </a:t>
            </a:r>
            <a:r>
              <a:rPr lang="en-US" sz="3200"/>
              <a:t>socket.gethostbyname(temp)</a:t>
            </a:r>
          </a:p>
          <a:p>
            <a:r>
              <a:rPr lang="en-US" sz="3200"/>
              <a:t> </a:t>
            </a:r>
            <a:r>
              <a:rPr lang="en-US" sz="3200" smtClean="0"/>
              <a:t># </a:t>
            </a:r>
            <a:r>
              <a:rPr lang="en-US" sz="3200"/>
              <a:t>In thong bao chuong trinh dang quet</a:t>
            </a:r>
          </a:p>
          <a:p>
            <a:r>
              <a:rPr lang="en-US" sz="3000"/>
              <a:t>print </a:t>
            </a:r>
            <a:r>
              <a:rPr lang="en-US" sz="3000" smtClean="0"/>
              <a:t>("</a:t>
            </a:r>
            <a:r>
              <a:rPr lang="en-US" sz="3000"/>
              <a:t>Vui long doi, dang quet toi dia chi IP vua nhap", </a:t>
            </a:r>
            <a:r>
              <a:rPr lang="en-US" sz="3000" smtClean="0"/>
              <a:t>IP)</a:t>
            </a:r>
            <a:endParaRPr lang="en-US" sz="3000" smtClean="0">
              <a:solidFill>
                <a:srgbClr val="FF0000"/>
              </a:solidFill>
            </a:endParaRPr>
          </a:p>
        </p:txBody>
      </p:sp>
    </p:spTree>
    <p:extLst>
      <p:ext uri="{BB962C8B-B14F-4D97-AF65-F5344CB8AC3E}">
        <p14:creationId xmlns:p14="http://schemas.microsoft.com/office/powerpoint/2010/main" val="467802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5386090"/>
          </a:xfrm>
        </p:spPr>
        <p:txBody>
          <a:bodyPr/>
          <a:lstStyle/>
          <a:p>
            <a:pPr lvl="0" algn="just"/>
            <a:r>
              <a:rPr lang="en-US" sz="2500" u="sng">
                <a:solidFill>
                  <a:srgbClr val="FF0000"/>
                </a:solidFill>
                <a:latin typeface="Times New Roman" panose="02020603050405020304" pitchFamily="18" charset="0"/>
                <a:cs typeface="Times New Roman" panose="02020603050405020304" pitchFamily="18" charset="0"/>
                <a:hlinkClick r:id="rId2" tooltip="Posts tagged with Google"/>
              </a:rPr>
              <a:t>Trên thế </a:t>
            </a:r>
            <a:r>
              <a:rPr lang="en-US" sz="2500" u="sng" smtClean="0">
                <a:solidFill>
                  <a:srgbClr val="FF0000"/>
                </a:solidFill>
                <a:latin typeface="Times New Roman" panose="02020603050405020304" pitchFamily="18" charset="0"/>
                <a:cs typeface="Times New Roman" panose="02020603050405020304" pitchFamily="18" charset="0"/>
                <a:hlinkClick r:id="rId2" tooltip="Posts tagged with Google"/>
              </a:rPr>
              <a:t>giới:</a:t>
            </a:r>
            <a:endParaRPr lang="en-US" sz="2500" u="sng">
              <a:solidFill>
                <a:srgbClr val="FF0000"/>
              </a:solidFill>
              <a:latin typeface="Times New Roman" panose="02020603050405020304" pitchFamily="18" charset="0"/>
              <a:cs typeface="Times New Roman" panose="02020603050405020304" pitchFamily="18" charset="0"/>
              <a:hlinkClick r:id="rId2" tooltip="Posts tagged with Google"/>
            </a:endParaRPr>
          </a:p>
          <a:p>
            <a:pPr marL="342900" lvl="0" indent="-342900" algn="just">
              <a:buFont typeface="Wingdings" panose="05000000000000000000" pitchFamily="2" charset="2"/>
              <a:buChar char="ü"/>
            </a:pPr>
            <a:r>
              <a:rPr lang="en-US" sz="2500" u="sng" smtClean="0">
                <a:latin typeface="Times New Roman" panose="02020603050405020304" pitchFamily="18" charset="0"/>
                <a:cs typeface="Times New Roman" panose="02020603050405020304" pitchFamily="18" charset="0"/>
                <a:hlinkClick r:id="rId2" tooltip="Posts tagged with Google"/>
              </a:rPr>
              <a:t>Google</a:t>
            </a:r>
            <a:r>
              <a:rPr lang="en-US" sz="2500">
                <a:latin typeface="Times New Roman" panose="02020603050405020304" pitchFamily="18" charset="0"/>
                <a:cs typeface="Times New Roman" panose="02020603050405020304" pitchFamily="18" charset="0"/>
              </a:rPr>
              <a:t> sử dụng Python vào web search system</a:t>
            </a:r>
          </a:p>
          <a:p>
            <a:pPr marL="342900" lvl="0" indent="-342900" algn="just">
              <a:buFont typeface="Wingdings" panose="05000000000000000000" pitchFamily="2" charset="2"/>
              <a:buChar char="ü"/>
            </a:pPr>
            <a:r>
              <a:rPr lang="en-US" sz="2500">
                <a:latin typeface="Times New Roman" panose="02020603050405020304" pitchFamily="18" charset="0"/>
                <a:cs typeface="Times New Roman" panose="02020603050405020304" pitchFamily="18" charset="0"/>
              </a:rPr>
              <a:t>YouTube dịch vụ chia sẻ video số 1 thế giới phần lớn viết bằng Python</a:t>
            </a:r>
          </a:p>
          <a:p>
            <a:pPr marL="342900" lvl="0" indent="-342900" algn="just">
              <a:buFont typeface="Wingdings" panose="05000000000000000000" pitchFamily="2" charset="2"/>
              <a:buChar char="ü"/>
            </a:pPr>
            <a:r>
              <a:rPr lang="en-US" sz="2500">
                <a:latin typeface="Times New Roman" panose="02020603050405020304" pitchFamily="18" charset="0"/>
                <a:cs typeface="Times New Roman" panose="02020603050405020304" pitchFamily="18" charset="0"/>
              </a:rPr>
              <a:t>Hệ thông Bit-Torrent P2P là một Python Program</a:t>
            </a:r>
          </a:p>
          <a:p>
            <a:pPr marL="342900" lvl="0" indent="-342900" algn="just">
              <a:buFont typeface="Wingdings" panose="05000000000000000000" pitchFamily="2" charset="2"/>
              <a:buChar char="ü"/>
            </a:pPr>
            <a:r>
              <a:rPr lang="en-US" sz="2500">
                <a:latin typeface="Times New Roman" panose="02020603050405020304" pitchFamily="18" charset="0"/>
                <a:cs typeface="Times New Roman" panose="02020603050405020304" pitchFamily="18" charset="0"/>
              </a:rPr>
              <a:t>Intel, Cisco, Hewlett-Packard, Seagate, Qualcomm, và IBM sử dụng Python cho việc kiểm tra phần cứng.</a:t>
            </a:r>
          </a:p>
          <a:p>
            <a:pPr marL="342900" lvl="0" indent="-342900" algn="just">
              <a:buFont typeface="Wingdings" panose="05000000000000000000" pitchFamily="2" charset="2"/>
              <a:buChar char="ü"/>
            </a:pPr>
            <a:r>
              <a:rPr lang="en-US" sz="2500">
                <a:latin typeface="Times New Roman" panose="02020603050405020304" pitchFamily="18" charset="0"/>
                <a:cs typeface="Times New Roman" panose="02020603050405020304" pitchFamily="18" charset="0"/>
              </a:rPr>
              <a:t>JPMorgan Chase, UBS, Getco, và Citadel ứng dụng Python cho các dự đoán thị trường tài chính.</a:t>
            </a:r>
          </a:p>
          <a:p>
            <a:pPr marL="342900" lvl="0" indent="-342900" algn="just">
              <a:buFont typeface="Wingdings" panose="05000000000000000000" pitchFamily="2" charset="2"/>
              <a:buChar char="ü"/>
            </a:pPr>
            <a:r>
              <a:rPr lang="en-US" sz="2500">
                <a:latin typeface="Times New Roman" panose="02020603050405020304" pitchFamily="18" charset="0"/>
                <a:cs typeface="Times New Roman" panose="02020603050405020304" pitchFamily="18" charset="0"/>
              </a:rPr>
              <a:t>NASA, Los Alamos, Fermilab, JPL … sử dụng Python cho các tác vụ lập trình khoa học</a:t>
            </a:r>
          </a:p>
          <a:p>
            <a:pPr marL="342900" lvl="0" indent="-342900" algn="just">
              <a:buFont typeface="Wingdings" panose="05000000000000000000" pitchFamily="2" charset="2"/>
              <a:buChar char="ü"/>
            </a:pPr>
            <a:r>
              <a:rPr lang="en-US" sz="2500">
                <a:latin typeface="Times New Roman" panose="02020603050405020304" pitchFamily="18" charset="0"/>
                <a:cs typeface="Times New Roman" panose="02020603050405020304" pitchFamily="18" charset="0"/>
              </a:rPr>
              <a:t>NSA sử dụng Python cho việc phân tích mã hóa và trí thông minh.</a:t>
            </a:r>
          </a:p>
          <a:p>
            <a:pPr marL="342900" lvl="0" indent="-342900" algn="just">
              <a:buFont typeface="Wingdings" panose="05000000000000000000" pitchFamily="2" charset="2"/>
              <a:buChar char="ü"/>
            </a:pPr>
            <a:r>
              <a:rPr lang="en-US" sz="2500">
                <a:latin typeface="Times New Roman" panose="02020603050405020304" pitchFamily="18" charset="0"/>
                <a:cs typeface="Times New Roman" panose="02020603050405020304" pitchFamily="18" charset="0"/>
              </a:rPr>
              <a:t>Code của dịch vụ lưu trữ Dropbox được viết chính bằng Python</a:t>
            </a:r>
          </a:p>
          <a:p>
            <a:pPr marL="342900" indent="-342900" algn="just">
              <a:buFont typeface="Wingdings" panose="05000000000000000000" pitchFamily="2" charset="2"/>
              <a:buChar char="ü"/>
            </a:pPr>
            <a:r>
              <a:rPr lang="en-US" sz="2500">
                <a:latin typeface="Times New Roman" panose="02020603050405020304" pitchFamily="18" charset="0"/>
                <a:cs typeface="Times New Roman" panose="02020603050405020304" pitchFamily="18" charset="0"/>
              </a:rPr>
              <a:t>Open ERD</a:t>
            </a:r>
            <a:endParaRPr lang="vi-VN" sz="2500">
              <a:latin typeface="Times New Roman" panose="02020603050405020304" pitchFamily="18" charset="0"/>
              <a:cs typeface="Times New Roman" panose="02020603050405020304"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49486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các cổng (port) của địa chỉ IP hoặc web</a:t>
            </a:r>
          </a:p>
        </p:txBody>
      </p:sp>
      <p:sp>
        <p:nvSpPr>
          <p:cNvPr id="3" name="Text Placeholder 2"/>
          <p:cNvSpPr>
            <a:spLocks noGrp="1"/>
          </p:cNvSpPr>
          <p:nvPr>
            <p:ph type="body" idx="1"/>
          </p:nvPr>
        </p:nvSpPr>
        <p:spPr>
          <a:xfrm>
            <a:off x="152400" y="1066800"/>
            <a:ext cx="8991600" cy="4431983"/>
          </a:xfrm>
        </p:spPr>
        <p:txBody>
          <a:bodyPr/>
          <a:lstStyle/>
          <a:p>
            <a:r>
              <a:rPr lang="en-US" sz="3200" smtClean="0"/>
              <a:t># </a:t>
            </a:r>
            <a:r>
              <a:rPr lang="en-US" sz="3200"/>
              <a:t>Thuc hien quet cac cong dang mo</a:t>
            </a:r>
          </a:p>
          <a:p>
            <a:r>
              <a:rPr lang="en-US" sz="3200"/>
              <a:t>try:</a:t>
            </a:r>
          </a:p>
          <a:p>
            <a:r>
              <a:rPr lang="en-US" sz="3200"/>
              <a:t>    for port in </a:t>
            </a:r>
            <a:r>
              <a:rPr lang="en-US" sz="3200" smtClean="0"/>
              <a:t>range(1,1025</a:t>
            </a:r>
            <a:r>
              <a:rPr lang="en-US" sz="3200"/>
              <a:t>):  </a:t>
            </a:r>
          </a:p>
          <a:p>
            <a:r>
              <a:rPr lang="en-US" sz="3200" smtClean="0"/>
              <a:t>        </a:t>
            </a:r>
            <a:r>
              <a:rPr lang="en-US" sz="2600" smtClean="0"/>
              <a:t>sock = socket.socket(socket.AF_INET, socket.SOCK_STREAM)</a:t>
            </a:r>
          </a:p>
          <a:p>
            <a:r>
              <a:rPr lang="en-US" sz="3200" smtClean="0"/>
              <a:t>        result = sock.connect_ex((IP, port))</a:t>
            </a:r>
          </a:p>
          <a:p>
            <a:r>
              <a:rPr lang="en-US" sz="3200" smtClean="0"/>
              <a:t>        </a:t>
            </a:r>
            <a:r>
              <a:rPr lang="en-US" sz="3200"/>
              <a:t>if result == 0:</a:t>
            </a:r>
          </a:p>
          <a:p>
            <a:r>
              <a:rPr lang="en-US" sz="3200"/>
              <a:t>            print </a:t>
            </a:r>
            <a:r>
              <a:rPr lang="en-US" sz="3200" smtClean="0"/>
              <a:t>("</a:t>
            </a:r>
            <a:r>
              <a:rPr lang="en-US" sz="3200"/>
              <a:t>Cong {}: 	 dang mo".format(port</a:t>
            </a:r>
            <a:r>
              <a:rPr lang="en-US" sz="3200" smtClean="0"/>
              <a:t>))</a:t>
            </a:r>
            <a:endParaRPr lang="en-US" sz="3200"/>
          </a:p>
          <a:p>
            <a:r>
              <a:rPr lang="en-US" sz="3200"/>
              <a:t>        sock.close()</a:t>
            </a:r>
          </a:p>
          <a:p>
            <a:endParaRPr lang="en-US" sz="3200" smtClean="0">
              <a:solidFill>
                <a:srgbClr val="FF0000"/>
              </a:solidFill>
            </a:endParaRPr>
          </a:p>
        </p:txBody>
      </p:sp>
    </p:spTree>
    <p:extLst>
      <p:ext uri="{BB962C8B-B14F-4D97-AF65-F5344CB8AC3E}">
        <p14:creationId xmlns:p14="http://schemas.microsoft.com/office/powerpoint/2010/main" val="1535462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các cổng (port) của địa chỉ IP hoặc web</a:t>
            </a:r>
          </a:p>
        </p:txBody>
      </p:sp>
      <p:sp>
        <p:nvSpPr>
          <p:cNvPr id="3" name="Text Placeholder 2"/>
          <p:cNvSpPr>
            <a:spLocks noGrp="1"/>
          </p:cNvSpPr>
          <p:nvPr>
            <p:ph type="body" idx="1"/>
          </p:nvPr>
        </p:nvSpPr>
        <p:spPr>
          <a:xfrm>
            <a:off x="152400" y="1066800"/>
            <a:ext cx="8387080" cy="3939540"/>
          </a:xfrm>
        </p:spPr>
        <p:txBody>
          <a:bodyPr/>
          <a:lstStyle/>
          <a:p>
            <a:r>
              <a:rPr lang="en-US" sz="3200"/>
              <a:t># Kiem tra loi</a:t>
            </a:r>
          </a:p>
          <a:p>
            <a:r>
              <a:rPr lang="en-US" sz="3200"/>
              <a:t>except KeyboardInterrupt:</a:t>
            </a:r>
          </a:p>
          <a:p>
            <a:r>
              <a:rPr lang="en-US" sz="3200"/>
              <a:t>    print </a:t>
            </a:r>
            <a:r>
              <a:rPr lang="en-US" sz="3200" smtClean="0"/>
              <a:t>("</a:t>
            </a:r>
            <a:r>
              <a:rPr lang="en-US" sz="3200"/>
              <a:t>Neu ban nhan Ctrl+C se </a:t>
            </a:r>
            <a:r>
              <a:rPr lang="en-US" sz="3200" smtClean="0"/>
              <a:t>thoat“)</a:t>
            </a:r>
            <a:endParaRPr lang="en-US" sz="3200"/>
          </a:p>
          <a:p>
            <a:r>
              <a:rPr lang="en-US" sz="3200"/>
              <a:t>    sys.exit()</a:t>
            </a:r>
          </a:p>
          <a:p>
            <a:r>
              <a:rPr lang="en-US" sz="3200"/>
              <a:t>  </a:t>
            </a:r>
          </a:p>
          <a:p>
            <a:r>
              <a:rPr lang="en-US" sz="3200"/>
              <a:t>except socket.error:</a:t>
            </a:r>
          </a:p>
          <a:p>
            <a:r>
              <a:rPr lang="en-US" sz="3200"/>
              <a:t>    print </a:t>
            </a:r>
            <a:r>
              <a:rPr lang="en-US" sz="3200" smtClean="0"/>
              <a:t>("</a:t>
            </a:r>
            <a:r>
              <a:rPr lang="en-US" sz="3200"/>
              <a:t>Khong ket noi duoc den may </a:t>
            </a:r>
            <a:r>
              <a:rPr lang="en-US" sz="3200" smtClean="0"/>
              <a:t>chu“)</a:t>
            </a:r>
            <a:endParaRPr lang="en-US" sz="3200"/>
          </a:p>
          <a:p>
            <a:r>
              <a:rPr lang="en-US" sz="3200"/>
              <a:t>    sys.exit()</a:t>
            </a:r>
            <a:endParaRPr lang="en-US" sz="3200">
              <a:solidFill>
                <a:schemeClr val="tx1"/>
              </a:solidFill>
            </a:endParaRPr>
          </a:p>
        </p:txBody>
      </p:sp>
    </p:spTree>
    <p:extLst>
      <p:ext uri="{BB962C8B-B14F-4D97-AF65-F5344CB8AC3E}">
        <p14:creationId xmlns:p14="http://schemas.microsoft.com/office/powerpoint/2010/main" val="25488797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smtClean="0">
                <a:solidFill>
                  <a:srgbClr val="FF0000"/>
                </a:solidFill>
              </a:rPr>
              <a:t>Kết nối đến Server</a:t>
            </a:r>
            <a:endParaRPr lang="en-US" sz="2800">
              <a:solidFill>
                <a:srgbClr val="FF0000"/>
              </a:solidFill>
            </a:endParaRPr>
          </a:p>
        </p:txBody>
      </p:sp>
      <p:sp>
        <p:nvSpPr>
          <p:cNvPr id="3" name="Text Placeholder 2"/>
          <p:cNvSpPr>
            <a:spLocks noGrp="1"/>
          </p:cNvSpPr>
          <p:nvPr>
            <p:ph type="body" idx="1"/>
          </p:nvPr>
        </p:nvSpPr>
        <p:spPr>
          <a:xfrm>
            <a:off x="152400" y="1066800"/>
            <a:ext cx="8387080" cy="3939540"/>
          </a:xfrm>
        </p:spPr>
        <p:txBody>
          <a:bodyPr/>
          <a:lstStyle/>
          <a:p>
            <a:r>
              <a:rPr lang="en-US" sz="3200"/>
              <a:t>import socket</a:t>
            </a:r>
          </a:p>
          <a:p>
            <a:r>
              <a:rPr lang="en-US" sz="3200"/>
              <a:t> </a:t>
            </a:r>
          </a:p>
          <a:p>
            <a:r>
              <a:rPr lang="en-US" sz="3200"/>
              <a:t>server = socket.socket(socket.AF_INET, socket.SOCK_STREAM)</a:t>
            </a:r>
          </a:p>
          <a:p>
            <a:r>
              <a:rPr lang="en-US" sz="3200"/>
              <a:t>print ("Starting server on port 10000")</a:t>
            </a:r>
          </a:p>
          <a:p>
            <a:r>
              <a:rPr lang="en-US" sz="3200"/>
              <a:t>server.bind((socket.gethostname(), 10000))</a:t>
            </a:r>
          </a:p>
          <a:p>
            <a:r>
              <a:rPr lang="en-US" sz="3200"/>
              <a:t>server.listen(1)</a:t>
            </a:r>
          </a:p>
          <a:p>
            <a:r>
              <a:rPr lang="en-US" sz="3200"/>
              <a:t> </a:t>
            </a:r>
            <a:endParaRPr lang="en-US" sz="3200">
              <a:solidFill>
                <a:schemeClr val="tx1"/>
              </a:solidFill>
            </a:endParaRPr>
          </a:p>
        </p:txBody>
      </p:sp>
    </p:spTree>
    <p:extLst>
      <p:ext uri="{BB962C8B-B14F-4D97-AF65-F5344CB8AC3E}">
        <p14:creationId xmlns:p14="http://schemas.microsoft.com/office/powerpoint/2010/main" val="24233599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smtClean="0">
                <a:solidFill>
                  <a:srgbClr val="FF0000"/>
                </a:solidFill>
              </a:rPr>
              <a:t>Kết nối đến Server</a:t>
            </a:r>
            <a:endParaRPr lang="en-US" sz="2800">
              <a:solidFill>
                <a:srgbClr val="FF0000"/>
              </a:solidFill>
            </a:endParaRPr>
          </a:p>
        </p:txBody>
      </p:sp>
      <p:sp>
        <p:nvSpPr>
          <p:cNvPr id="3" name="Text Placeholder 2"/>
          <p:cNvSpPr>
            <a:spLocks noGrp="1"/>
          </p:cNvSpPr>
          <p:nvPr>
            <p:ph type="body" idx="1"/>
          </p:nvPr>
        </p:nvSpPr>
        <p:spPr>
          <a:xfrm>
            <a:off x="152400" y="1066800"/>
            <a:ext cx="8387080" cy="5309146"/>
          </a:xfrm>
        </p:spPr>
        <p:txBody>
          <a:bodyPr/>
          <a:lstStyle/>
          <a:p>
            <a:r>
              <a:rPr lang="en-US" sz="2300" smtClean="0"/>
              <a:t>while </a:t>
            </a:r>
            <a:r>
              <a:rPr lang="en-US" sz="2300"/>
              <a:t>True:</a:t>
            </a:r>
          </a:p>
          <a:p>
            <a:r>
              <a:rPr lang="en-US" sz="2300"/>
              <a:t>    conn, client = server.accept()</a:t>
            </a:r>
          </a:p>
          <a:p>
            <a:r>
              <a:rPr lang="en-US" sz="2300"/>
              <a:t>    try:</a:t>
            </a:r>
          </a:p>
          <a:p>
            <a:r>
              <a:rPr lang="en-US" sz="2300"/>
              <a:t>       print ("Connection from", client)</a:t>
            </a:r>
          </a:p>
          <a:p>
            <a:r>
              <a:rPr lang="en-US" sz="2300"/>
              <a:t>       while True:</a:t>
            </a:r>
          </a:p>
          <a:p>
            <a:r>
              <a:rPr lang="en-US" sz="2300"/>
              <a:t>        data = conn.recv(1024)</a:t>
            </a:r>
          </a:p>
          <a:p>
            <a:r>
              <a:rPr lang="en-US" sz="2300"/>
              <a:t>        print ("Receive from client:", data)</a:t>
            </a:r>
          </a:p>
          <a:p>
            <a:r>
              <a:rPr lang="en-US" sz="2300"/>
              <a:t>        if data:</a:t>
            </a:r>
          </a:p>
          <a:p>
            <a:r>
              <a:rPr lang="en-US" sz="2300"/>
              <a:t>            print ("Response to client")</a:t>
            </a:r>
          </a:p>
          <a:p>
            <a:r>
              <a:rPr lang="en-US" sz="2300"/>
              <a:t>            conn.sendall(data)</a:t>
            </a:r>
          </a:p>
          <a:p>
            <a:r>
              <a:rPr lang="en-US" sz="2300"/>
              <a:t>        else:</a:t>
            </a:r>
          </a:p>
          <a:p>
            <a:r>
              <a:rPr lang="en-US" sz="2300"/>
              <a:t>            print ("No data received")</a:t>
            </a:r>
          </a:p>
          <a:p>
            <a:r>
              <a:rPr lang="en-US" sz="2300"/>
              <a:t>            break</a:t>
            </a:r>
          </a:p>
          <a:p>
            <a:r>
              <a:rPr lang="en-US" sz="2300"/>
              <a:t>    finally:</a:t>
            </a:r>
          </a:p>
          <a:p>
            <a:r>
              <a:rPr lang="en-US" sz="2300"/>
              <a:t>        conn.close()</a:t>
            </a:r>
            <a:endParaRPr lang="en-US" sz="2300">
              <a:solidFill>
                <a:schemeClr val="tx1"/>
              </a:solidFill>
            </a:endParaRPr>
          </a:p>
        </p:txBody>
      </p:sp>
    </p:spTree>
    <p:extLst>
      <p:ext uri="{BB962C8B-B14F-4D97-AF65-F5344CB8AC3E}">
        <p14:creationId xmlns:p14="http://schemas.microsoft.com/office/powerpoint/2010/main" val="6548015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descr="https://img.wonderhowto.com/img/30/55/63559347995582/0/hack-like-pro-python-scripting-for-aspiring-hacker-part-3-building-ftp-password-cracker.w14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4" y="152400"/>
            <a:ext cx="8883316" cy="616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136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file và ghi nội dung vừa tạo</a:t>
            </a:r>
          </a:p>
        </p:txBody>
      </p:sp>
      <p:sp>
        <p:nvSpPr>
          <p:cNvPr id="3" name="Text Placeholder 2"/>
          <p:cNvSpPr>
            <a:spLocks noGrp="1"/>
          </p:cNvSpPr>
          <p:nvPr>
            <p:ph type="body" idx="1"/>
          </p:nvPr>
        </p:nvSpPr>
        <p:spPr>
          <a:xfrm>
            <a:off x="152400" y="1371600"/>
            <a:ext cx="8839200" cy="1354217"/>
          </a:xfrm>
        </p:spPr>
        <p:txBody>
          <a:bodyPr/>
          <a:lstStyle/>
          <a:p>
            <a:r>
              <a:rPr lang="en-US" sz="4400"/>
              <a:t>f = open(“</a:t>
            </a:r>
            <a:r>
              <a:rPr lang="en-US" sz="4400" smtClean="0"/>
              <a:t>Test.txt</a:t>
            </a:r>
            <a:r>
              <a:rPr lang="en-US" sz="4400"/>
              <a:t>", "w")</a:t>
            </a:r>
          </a:p>
          <a:p>
            <a:r>
              <a:rPr lang="en-US" sz="4400"/>
              <a:t>f.write</a:t>
            </a:r>
            <a:r>
              <a:rPr lang="en-US" sz="4400" smtClean="0"/>
              <a:t>(“Xin chao, Noi dung duoc ghi”)</a:t>
            </a:r>
            <a:endParaRPr lang="en-US" sz="4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0709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Đọc nội dung của File đã tồn tại</a:t>
            </a:r>
          </a:p>
        </p:txBody>
      </p:sp>
      <p:sp>
        <p:nvSpPr>
          <p:cNvPr id="3" name="Text Placeholder 2"/>
          <p:cNvSpPr>
            <a:spLocks noGrp="1"/>
          </p:cNvSpPr>
          <p:nvPr>
            <p:ph type="body" idx="1"/>
          </p:nvPr>
        </p:nvSpPr>
        <p:spPr>
          <a:xfrm>
            <a:off x="152400" y="1371600"/>
            <a:ext cx="8839200" cy="2031325"/>
          </a:xfrm>
        </p:spPr>
        <p:txBody>
          <a:bodyPr/>
          <a:lstStyle/>
          <a:p>
            <a:r>
              <a:rPr lang="en-US" sz="4400"/>
              <a:t>f = open(“</a:t>
            </a:r>
            <a:r>
              <a:rPr lang="en-US" sz="4400" smtClean="0"/>
              <a:t>Test.txt</a:t>
            </a:r>
            <a:r>
              <a:rPr lang="en-US" sz="4400"/>
              <a:t>", "r")</a:t>
            </a:r>
            <a:br>
              <a:rPr lang="en-US" sz="4400"/>
            </a:br>
            <a:r>
              <a:rPr lang="en-US" sz="4400"/>
              <a:t>for x in f:</a:t>
            </a:r>
            <a:br>
              <a:rPr lang="en-US" sz="4400"/>
            </a:br>
            <a:r>
              <a:rPr lang="en-US" sz="4400"/>
              <a:t>  print(x)</a:t>
            </a:r>
            <a:endParaRPr lang="en-US" sz="4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21250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 y="234331"/>
            <a:ext cx="8077200" cy="507831"/>
          </a:xfrm>
        </p:spPr>
        <p:txBody>
          <a:bodyPr/>
          <a:lstStyle/>
          <a:p>
            <a:r>
              <a:rPr lang="en-US">
                <a:solidFill>
                  <a:srgbClr val="FF0000"/>
                </a:solidFill>
              </a:rPr>
              <a:t>Sao chép nội dung File1 </a:t>
            </a:r>
            <a:r>
              <a:rPr lang="en-US" smtClean="0">
                <a:solidFill>
                  <a:srgbClr val="FF0000"/>
                </a:solidFill>
              </a:rPr>
              <a:t>sang File 2 </a:t>
            </a:r>
            <a:endParaRPr lang="en-US">
              <a:solidFill>
                <a:srgbClr val="FF0000"/>
              </a:solidFill>
            </a:endParaRPr>
          </a:p>
        </p:txBody>
      </p:sp>
      <p:sp>
        <p:nvSpPr>
          <p:cNvPr id="3" name="Text Placeholder 2"/>
          <p:cNvSpPr>
            <a:spLocks noGrp="1"/>
          </p:cNvSpPr>
          <p:nvPr>
            <p:ph type="body" idx="1"/>
          </p:nvPr>
        </p:nvSpPr>
        <p:spPr>
          <a:xfrm>
            <a:off x="137160" y="822209"/>
            <a:ext cx="8839200" cy="1354217"/>
          </a:xfrm>
        </p:spPr>
        <p:txBody>
          <a:bodyPr/>
          <a:lstStyle/>
          <a:p>
            <a:r>
              <a:rPr lang="en-US" sz="4400">
                <a:latin typeface="Times New Roman" panose="02020603050405020304" pitchFamily="18" charset="0"/>
                <a:cs typeface="Times New Roman" panose="02020603050405020304" pitchFamily="18" charset="0"/>
              </a:rPr>
              <a:t>import shutil</a:t>
            </a:r>
          </a:p>
          <a:p>
            <a:r>
              <a:rPr lang="en-US" sz="4400" smtClean="0">
                <a:latin typeface="Times New Roman" panose="02020603050405020304" pitchFamily="18" charset="0"/>
                <a:cs typeface="Times New Roman" panose="02020603050405020304" pitchFamily="18" charset="0"/>
              </a:rPr>
              <a:t>shutil.copy('file1.txt</a:t>
            </a:r>
            <a:r>
              <a:rPr lang="en-US" sz="4400">
                <a:latin typeface="Times New Roman" panose="02020603050405020304" pitchFamily="18" charset="0"/>
                <a:cs typeface="Times New Roman" panose="02020603050405020304" pitchFamily="18" charset="0"/>
              </a:rPr>
              <a:t>', </a:t>
            </a:r>
            <a:r>
              <a:rPr lang="en-US" sz="4400" smtClean="0">
                <a:latin typeface="Times New Roman" panose="02020603050405020304" pitchFamily="18" charset="0"/>
                <a:cs typeface="Times New Roman" panose="02020603050405020304" pitchFamily="18" charset="0"/>
              </a:rPr>
              <a:t>'file2.txt</a:t>
            </a:r>
            <a:r>
              <a:rPr lang="en-US" sz="4400">
                <a:latin typeface="Times New Roman" panose="02020603050405020304" pitchFamily="18" charset="0"/>
                <a:cs typeface="Times New Roman" panose="02020603050405020304" pitchFamily="18" charset="0"/>
              </a:rPr>
              <a:t>')</a:t>
            </a:r>
          </a:p>
        </p:txBody>
      </p:sp>
      <p:sp>
        <p:nvSpPr>
          <p:cNvPr id="4" name="Title 1"/>
          <p:cNvSpPr txBox="1">
            <a:spLocks/>
          </p:cNvSpPr>
          <p:nvPr/>
        </p:nvSpPr>
        <p:spPr>
          <a:xfrm>
            <a:off x="137160" y="2607443"/>
            <a:ext cx="80772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US" kern="0">
                <a:solidFill>
                  <a:srgbClr val="FF0000"/>
                </a:solidFill>
              </a:rPr>
              <a:t>Sao chép hoặc di </a:t>
            </a:r>
            <a:r>
              <a:rPr lang="en-US" kern="0" smtClean="0">
                <a:solidFill>
                  <a:srgbClr val="FF0000"/>
                </a:solidFill>
              </a:rPr>
              <a:t>chuyển </a:t>
            </a:r>
            <a:r>
              <a:rPr lang="en-US" kern="0">
                <a:solidFill>
                  <a:srgbClr val="FF0000"/>
                </a:solidFill>
              </a:rPr>
              <a:t>File sang th</a:t>
            </a:r>
            <a:r>
              <a:rPr lang="vi-VN" kern="0" smtClean="0">
                <a:solidFill>
                  <a:srgbClr val="FF0000"/>
                </a:solidFill>
              </a:rPr>
              <a:t>ư</a:t>
            </a:r>
            <a:r>
              <a:rPr lang="en-US" kern="0">
                <a:solidFill>
                  <a:srgbClr val="FF0000"/>
                </a:solidFill>
              </a:rPr>
              <a:t> </a:t>
            </a:r>
            <a:r>
              <a:rPr lang="en-US" kern="0" smtClean="0">
                <a:solidFill>
                  <a:srgbClr val="FF0000"/>
                </a:solidFill>
              </a:rPr>
              <a:t>mục</a:t>
            </a:r>
            <a:endParaRPr lang="en-US" kern="0">
              <a:solidFill>
                <a:srgbClr val="FF0000"/>
              </a:solidFill>
            </a:endParaRPr>
          </a:p>
        </p:txBody>
      </p:sp>
      <p:sp>
        <p:nvSpPr>
          <p:cNvPr id="5" name="Text Placeholder 2"/>
          <p:cNvSpPr txBox="1">
            <a:spLocks/>
          </p:cNvSpPr>
          <p:nvPr/>
        </p:nvSpPr>
        <p:spPr>
          <a:xfrm>
            <a:off x="152400" y="2932822"/>
            <a:ext cx="8839200" cy="2708434"/>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4400" kern="0" smtClean="0">
                <a:solidFill>
                  <a:sysClr val="windowText" lastClr="000000"/>
                </a:solidFill>
                <a:latin typeface="Times New Roman" panose="02020603050405020304" pitchFamily="18" charset="0"/>
                <a:cs typeface="Times New Roman" panose="02020603050405020304" pitchFamily="18" charset="0"/>
              </a:rPr>
              <a:t>import shutil</a:t>
            </a:r>
          </a:p>
          <a:p>
            <a:r>
              <a:rPr lang="en-US" sz="4400" kern="0" smtClean="0">
                <a:solidFill>
                  <a:sysClr val="windowText" lastClr="000000"/>
                </a:solidFill>
                <a:latin typeface="Times New Roman" panose="02020603050405020304" pitchFamily="18" charset="0"/>
                <a:cs typeface="Times New Roman" panose="02020603050405020304" pitchFamily="18" charset="0"/>
              </a:rPr>
              <a:t>shutil.copy('file1.txt', ‘tmp')</a:t>
            </a:r>
          </a:p>
          <a:p>
            <a:r>
              <a:rPr lang="en-US" sz="4400" kern="0" smtClean="0">
                <a:solidFill>
                  <a:sysClr val="windowText" lastClr="000000"/>
                </a:solidFill>
                <a:latin typeface="Times New Roman" panose="02020603050405020304" pitchFamily="18" charset="0"/>
                <a:cs typeface="Times New Roman" panose="02020603050405020304" pitchFamily="18" charset="0"/>
              </a:rPr>
              <a:t>shutil.move(</a:t>
            </a:r>
            <a:r>
              <a:rPr lang="en-US" sz="4400" kern="0">
                <a:solidFill>
                  <a:sysClr val="windowText" lastClr="000000"/>
                </a:solidFill>
                <a:latin typeface="Times New Roman" panose="02020603050405020304" pitchFamily="18" charset="0"/>
                <a:cs typeface="Times New Roman" panose="02020603050405020304" pitchFamily="18" charset="0"/>
              </a:rPr>
              <a:t>'file1.txt', ‘tmp')</a:t>
            </a:r>
          </a:p>
          <a:p>
            <a:endParaRPr lang="en-US" sz="4400" kern="0">
              <a:solidFill>
                <a:sysClr val="windowText" lastClr="000000"/>
              </a:solidFill>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a:off x="0" y="2514600"/>
            <a:ext cx="899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15240" y="5029200"/>
            <a:ext cx="8991600" cy="0"/>
          </a:xfrm>
          <a:prstGeom prst="line">
            <a:avLst/>
          </a:prstGeom>
        </p:spPr>
        <p:style>
          <a:lnRef idx="3">
            <a:schemeClr val="accent1"/>
          </a:lnRef>
          <a:fillRef idx="0">
            <a:schemeClr val="accent1"/>
          </a:fillRef>
          <a:effectRef idx="2">
            <a:schemeClr val="accent1"/>
          </a:effectRef>
          <a:fontRef idx="minor">
            <a:schemeClr val="tx1"/>
          </a:fontRef>
        </p:style>
      </p:cxnSp>
      <p:sp>
        <p:nvSpPr>
          <p:cNvPr id="9" name="Text Placeholder 2"/>
          <p:cNvSpPr txBox="1">
            <a:spLocks/>
          </p:cNvSpPr>
          <p:nvPr/>
        </p:nvSpPr>
        <p:spPr>
          <a:xfrm>
            <a:off x="76200" y="4970383"/>
            <a:ext cx="9067800" cy="246221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4400" kern="0" smtClean="0">
                <a:solidFill>
                  <a:sysClr val="windowText" lastClr="000000"/>
                </a:solidFill>
                <a:latin typeface="Times New Roman" panose="02020603050405020304" pitchFamily="18" charset="0"/>
                <a:cs typeface="Times New Roman" panose="02020603050405020304" pitchFamily="18" charset="0"/>
              </a:rPr>
              <a:t>import shutil</a:t>
            </a:r>
          </a:p>
          <a:p>
            <a:pPr lvl="0"/>
            <a:r>
              <a:rPr lang="en-US" altLang="en-US" sz="3600">
                <a:solidFill>
                  <a:schemeClr val="tx1">
                    <a:lumMod val="95000"/>
                    <a:lumOff val="5000"/>
                  </a:schemeClr>
                </a:solidFill>
                <a:latin typeface="Times New Roman" panose="02020603050405020304" pitchFamily="18" charset="0"/>
                <a:cs typeface="Times New Roman" panose="02020603050405020304" pitchFamily="18" charset="0"/>
              </a:rPr>
              <a:t>shutil.copy('/Users/Abder/Desktop/sample.pdf', '/Users/Abder/Desktop/Temp') </a:t>
            </a:r>
          </a:p>
          <a:p>
            <a:endParaRPr lang="en-US" sz="4400" kern="0" smtClean="0">
              <a:solidFill>
                <a:sysClr val="windowText" lastClr="000000"/>
              </a:solidFill>
              <a:latin typeface="Times New Roman" panose="02020603050405020304" pitchFamily="18" charset="0"/>
              <a:cs typeface="Times New Roman" panose="02020603050405020304" pitchFamily="18" charset="0"/>
            </a:endParaRPr>
          </a:p>
        </p:txBody>
      </p:sp>
      <p:cxnSp>
        <p:nvCxnSpPr>
          <p:cNvPr id="15" name="Straight Connector 14"/>
          <p:cNvCxnSpPr>
            <a:stCxn id="5" idx="1"/>
          </p:cNvCxnSpPr>
          <p:nvPr/>
        </p:nvCxnSpPr>
        <p:spPr>
          <a:xfrm>
            <a:off x="152400" y="4287039"/>
            <a:ext cx="624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7725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96200" cy="2154436"/>
          </a:xfrm>
        </p:spPr>
        <p:txBody>
          <a:bodyPr/>
          <a:lstStyle/>
          <a:p>
            <a:pPr algn="just"/>
            <a:r>
              <a:rPr lang="en-US" sz="2800">
                <a:solidFill>
                  <a:srgbClr val="FF0000"/>
                </a:solidFill>
                <a:latin typeface="Times New Roman" panose="02020603050405020304" pitchFamily="18" charset="0"/>
                <a:cs typeface="Times New Roman" panose="02020603050405020304" pitchFamily="18" charset="0"/>
              </a:rPr>
              <a:t>Bài </a:t>
            </a:r>
            <a:r>
              <a:rPr lang="en-US" sz="2800" smtClean="0">
                <a:solidFill>
                  <a:srgbClr val="FF0000"/>
                </a:solidFill>
                <a:latin typeface="Times New Roman" panose="02020603050405020304" pitchFamily="18" charset="0"/>
                <a:cs typeface="Times New Roman" panose="02020603050405020304" pitchFamily="18" charset="0"/>
              </a:rPr>
              <a:t>tập: Viết </a:t>
            </a:r>
            <a:r>
              <a:rPr lang="en-US" sz="2800">
                <a:solidFill>
                  <a:srgbClr val="FF0000"/>
                </a:solidFill>
                <a:latin typeface="Times New Roman" panose="02020603050405020304" pitchFamily="18" charset="0"/>
                <a:cs typeface="Times New Roman" panose="02020603050405020304" pitchFamily="18" charset="0"/>
              </a:rPr>
              <a:t>chương trình nhập vào thông tin bất kỳ từ bàn phím. Yêu cầu ghi dữ liệu vào một file cho trước (chẳng hạn: Test.txt), sau đó xuất hiện thông báo về dữ liệu đã được ghi thành công và hiển thị dữ liệu vừa ghi được ra màn hình.</a:t>
            </a:r>
          </a:p>
        </p:txBody>
      </p:sp>
      <p:sp>
        <p:nvSpPr>
          <p:cNvPr id="3" name="Text Placeholder 2"/>
          <p:cNvSpPr>
            <a:spLocks noGrp="1"/>
          </p:cNvSpPr>
          <p:nvPr>
            <p:ph type="body" idx="1"/>
          </p:nvPr>
        </p:nvSpPr>
        <p:spPr>
          <a:xfrm>
            <a:off x="76200" y="2362200"/>
            <a:ext cx="8839200" cy="3447098"/>
          </a:xfrm>
        </p:spPr>
        <p:txBody>
          <a:bodyPr/>
          <a:lstStyle/>
          <a:p>
            <a:r>
              <a:rPr lang="en-US" sz="2800">
                <a:latin typeface="Times New Roman" panose="02020603050405020304" pitchFamily="18" charset="0"/>
                <a:cs typeface="Times New Roman" panose="02020603050405020304" pitchFamily="18" charset="0"/>
              </a:rPr>
              <a:t>#!/usr/bin/python</a:t>
            </a:r>
          </a:p>
          <a:p>
            <a:r>
              <a:rPr lang="en-US" sz="2800">
                <a:latin typeface="Times New Roman" panose="02020603050405020304" pitchFamily="18" charset="0"/>
                <a:cs typeface="Times New Roman" panose="02020603050405020304" pitchFamily="18" charset="0"/>
              </a:rPr>
              <a:t>tmp=open("abcd.txt","w")   </a:t>
            </a:r>
            <a:r>
              <a:rPr lang="en-US" sz="2800" smtClean="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 Mở file dữ liệu để ghi</a:t>
            </a:r>
          </a:p>
          <a:p>
            <a:r>
              <a:rPr lang="en-US" sz="2800" smtClean="0">
                <a:latin typeface="Times New Roman" panose="02020603050405020304" pitchFamily="18" charset="0"/>
                <a:cs typeface="Times New Roman" panose="02020603050405020304" pitchFamily="18" charset="0"/>
              </a:rPr>
              <a:t>tmp.write(input</a:t>
            </a:r>
            <a:r>
              <a:rPr lang="en-US" sz="2800">
                <a:latin typeface="Times New Roman" panose="02020603050405020304" pitchFamily="18" charset="0"/>
                <a:cs typeface="Times New Roman" panose="02020603050405020304" pitchFamily="18" charset="0"/>
              </a:rPr>
              <a:t>("Nhap thong tin can ghi vao file: "))</a:t>
            </a:r>
          </a:p>
          <a:p>
            <a:r>
              <a:rPr lang="en-US" sz="2800">
                <a:latin typeface="Times New Roman" panose="02020603050405020304" pitchFamily="18" charset="0"/>
                <a:cs typeface="Times New Roman" panose="02020603050405020304" pitchFamily="18" charset="0"/>
              </a:rPr>
              <a:t>tmp.close()</a:t>
            </a:r>
          </a:p>
          <a:p>
            <a:r>
              <a:rPr lang="en-US" sz="2800">
                <a:latin typeface="Times New Roman" panose="02020603050405020304" pitchFamily="18" charset="0"/>
                <a:cs typeface="Times New Roman" panose="02020603050405020304" pitchFamily="18" charset="0"/>
              </a:rPr>
              <a:t>print ("Du lieu da duoc ghi thanh cong !")</a:t>
            </a:r>
          </a:p>
          <a:p>
            <a:r>
              <a:rPr lang="en-US" sz="2800">
                <a:latin typeface="Times New Roman" panose="02020603050405020304" pitchFamily="18" charset="0"/>
                <a:cs typeface="Times New Roman" panose="02020603050405020304" pitchFamily="18" charset="0"/>
              </a:rPr>
              <a:t>doc = open("abcd.txt", "r") </a:t>
            </a:r>
            <a:r>
              <a:rPr lang="en-US" sz="2800" smtClean="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Mở file dữ liệu để đọc nội dung</a:t>
            </a:r>
          </a:p>
          <a:p>
            <a:r>
              <a:rPr lang="en-US" sz="2800">
                <a:latin typeface="Times New Roman" panose="02020603050405020304" pitchFamily="18" charset="0"/>
                <a:cs typeface="Times New Roman" panose="02020603050405020304" pitchFamily="18" charset="0"/>
              </a:rPr>
              <a:t>print "Noi dung duoc ghi la:", doc.readline()</a:t>
            </a:r>
          </a:p>
          <a:p>
            <a:r>
              <a:rPr lang="en-US" sz="2800">
                <a:latin typeface="Times New Roman" panose="02020603050405020304" pitchFamily="18" charset="0"/>
                <a:cs typeface="Times New Roman" panose="02020603050405020304" pitchFamily="18" charset="0"/>
              </a:rPr>
              <a:t>doc.close()</a:t>
            </a:r>
          </a:p>
        </p:txBody>
      </p:sp>
    </p:spTree>
    <p:extLst>
      <p:ext uri="{BB962C8B-B14F-4D97-AF65-F5344CB8AC3E}">
        <p14:creationId xmlns:p14="http://schemas.microsoft.com/office/powerpoint/2010/main" val="5766719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Kiểm tra file? Xóa file đã tồn tại</a:t>
            </a:r>
          </a:p>
        </p:txBody>
      </p:sp>
      <p:sp>
        <p:nvSpPr>
          <p:cNvPr id="3" name="Text Placeholder 2"/>
          <p:cNvSpPr>
            <a:spLocks noGrp="1"/>
          </p:cNvSpPr>
          <p:nvPr>
            <p:ph type="body" idx="1"/>
          </p:nvPr>
        </p:nvSpPr>
        <p:spPr>
          <a:xfrm>
            <a:off x="152400" y="1371600"/>
            <a:ext cx="8839200" cy="3877985"/>
          </a:xfrm>
        </p:spPr>
        <p:txBody>
          <a:bodyPr/>
          <a:lstStyle/>
          <a:p>
            <a:r>
              <a:rPr lang="en-US" sz="3600">
                <a:latin typeface="Times New Roman" panose="02020603050405020304" pitchFamily="18" charset="0"/>
                <a:cs typeface="Times New Roman" panose="02020603050405020304" pitchFamily="18" charset="0"/>
              </a:rPr>
              <a:t>import </a:t>
            </a:r>
            <a:r>
              <a:rPr lang="en-US" sz="3600" smtClean="0">
                <a:latin typeface="Times New Roman" panose="02020603050405020304" pitchFamily="18" charset="0"/>
                <a:cs typeface="Times New Roman" panose="02020603050405020304" pitchFamily="18" charset="0"/>
              </a:rPr>
              <a:t>os</a:t>
            </a:r>
          </a:p>
          <a:p>
            <a:r>
              <a:rPr lang="en-US" sz="3600" smtClean="0">
                <a:latin typeface="Times New Roman" panose="02020603050405020304" pitchFamily="18" charset="0"/>
                <a:cs typeface="Times New Roman" panose="02020603050405020304" pitchFamily="18" charset="0"/>
              </a:rPr>
              <a:t>tmp=input</a:t>
            </a:r>
            <a:r>
              <a:rPr lang="en-US" sz="3600">
                <a:latin typeface="Times New Roman" panose="02020603050405020304" pitchFamily="18" charset="0"/>
                <a:cs typeface="Times New Roman" panose="02020603050405020304" pitchFamily="18" charset="0"/>
              </a:rPr>
              <a:t>(“Nhap </a:t>
            </a:r>
            <a:r>
              <a:rPr lang="en-US" sz="3600" smtClean="0">
                <a:latin typeface="Times New Roman" panose="02020603050405020304" pitchFamily="18" charset="0"/>
                <a:cs typeface="Times New Roman" panose="02020603050405020304" pitchFamily="18" charset="0"/>
              </a:rPr>
              <a:t>file cần xóa:”)</a:t>
            </a:r>
            <a:endParaRPr lang="en-US" sz="3600">
              <a:latin typeface="Times New Roman" panose="02020603050405020304" pitchFamily="18" charset="0"/>
              <a:cs typeface="Times New Roman" panose="02020603050405020304" pitchFamily="18" charset="0"/>
            </a:endParaRPr>
          </a:p>
          <a:p>
            <a:r>
              <a:rPr lang="en-US" sz="3600">
                <a:latin typeface="Times New Roman" panose="02020603050405020304" pitchFamily="18" charset="0"/>
                <a:cs typeface="Times New Roman" panose="02020603050405020304" pitchFamily="18" charset="0"/>
              </a:rPr>
              <a:t>if </a:t>
            </a:r>
            <a:r>
              <a:rPr lang="en-US" sz="3600" smtClean="0">
                <a:latin typeface="Times New Roman" panose="02020603050405020304" pitchFamily="18" charset="0"/>
                <a:cs typeface="Times New Roman" panose="02020603050405020304" pitchFamily="18" charset="0"/>
              </a:rPr>
              <a:t>os.path.exists(tmp):</a:t>
            </a:r>
            <a:endParaRPr lang="en-US" sz="3600">
              <a:latin typeface="Times New Roman" panose="02020603050405020304" pitchFamily="18" charset="0"/>
              <a:cs typeface="Times New Roman" panose="02020603050405020304" pitchFamily="18" charset="0"/>
            </a:endParaRPr>
          </a:p>
          <a:p>
            <a:r>
              <a:rPr lang="en-US" sz="3600">
                <a:latin typeface="Times New Roman" panose="02020603050405020304" pitchFamily="18" charset="0"/>
                <a:cs typeface="Times New Roman" panose="02020603050405020304" pitchFamily="18" charset="0"/>
              </a:rPr>
              <a:t>  </a:t>
            </a:r>
            <a:r>
              <a:rPr lang="en-US" sz="3600" smtClean="0">
                <a:latin typeface="Times New Roman" panose="02020603050405020304" pitchFamily="18" charset="0"/>
                <a:cs typeface="Times New Roman" panose="02020603050405020304" pitchFamily="18" charset="0"/>
              </a:rPr>
              <a:t>os.remove(tmp)</a:t>
            </a:r>
          </a:p>
          <a:p>
            <a:r>
              <a:rPr lang="en-US" sz="3600">
                <a:latin typeface="Times New Roman" panose="02020603050405020304" pitchFamily="18" charset="0"/>
                <a:cs typeface="Times New Roman" panose="02020603050405020304" pitchFamily="18" charset="0"/>
              </a:rPr>
              <a:t> </a:t>
            </a:r>
            <a:r>
              <a:rPr lang="en-US" sz="3600" smtClean="0">
                <a:latin typeface="Times New Roman" panose="02020603050405020304" pitchFamily="18" charset="0"/>
                <a:cs typeface="Times New Roman" panose="02020603050405020304" pitchFamily="18" charset="0"/>
              </a:rPr>
              <a:t> print(“File này </a:t>
            </a:r>
            <a:r>
              <a:rPr lang="en-US" sz="3600">
                <a:latin typeface="Times New Roman" panose="02020603050405020304" pitchFamily="18" charset="0"/>
                <a:cs typeface="Times New Roman" panose="02020603050405020304" pitchFamily="18" charset="0"/>
              </a:rPr>
              <a:t>đã </a:t>
            </a:r>
            <a:r>
              <a:rPr lang="en-US" sz="3600" smtClean="0">
                <a:latin typeface="Times New Roman" panose="02020603050405020304" pitchFamily="18" charset="0"/>
                <a:cs typeface="Times New Roman" panose="02020603050405020304" pitchFamily="18" charset="0"/>
              </a:rPr>
              <a:t>đ</a:t>
            </a:r>
            <a:r>
              <a:rPr lang="vi-VN" sz="3600" smtClean="0">
                <a:latin typeface="Times New Roman" panose="02020603050405020304" pitchFamily="18" charset="0"/>
                <a:cs typeface="Times New Roman" panose="02020603050405020304" pitchFamily="18" charset="0"/>
              </a:rPr>
              <a:t>ượ</a:t>
            </a:r>
            <a:r>
              <a:rPr lang="en-US" sz="3600">
                <a:latin typeface="Times New Roman" panose="02020603050405020304" pitchFamily="18" charset="0"/>
                <a:cs typeface="Times New Roman" panose="02020603050405020304" pitchFamily="18" charset="0"/>
              </a:rPr>
              <a:t>c xóa")</a:t>
            </a:r>
          </a:p>
          <a:p>
            <a:r>
              <a:rPr lang="en-US" sz="3600">
                <a:latin typeface="Times New Roman" panose="02020603050405020304" pitchFamily="18" charset="0"/>
                <a:cs typeface="Times New Roman" panose="02020603050405020304" pitchFamily="18" charset="0"/>
              </a:rPr>
              <a:t>else:</a:t>
            </a:r>
          </a:p>
          <a:p>
            <a:r>
              <a:rPr lang="en-US" sz="3600">
                <a:latin typeface="Times New Roman" panose="02020603050405020304" pitchFamily="18" charset="0"/>
                <a:cs typeface="Times New Roman" panose="02020603050405020304" pitchFamily="18" charset="0"/>
              </a:rPr>
              <a:t>  print</a:t>
            </a:r>
            <a:r>
              <a:rPr lang="en-US" sz="3600" smtClean="0">
                <a:latin typeface="Times New Roman" panose="02020603050405020304" pitchFamily="18" charset="0"/>
                <a:cs typeface="Times New Roman" panose="02020603050405020304" pitchFamily="18" charset="0"/>
              </a:rPr>
              <a:t>(“File này </a:t>
            </a:r>
            <a:r>
              <a:rPr lang="en-US" sz="3600">
                <a:latin typeface="Times New Roman" panose="02020603050405020304" pitchFamily="18" charset="0"/>
                <a:cs typeface="Times New Roman" panose="02020603050405020304" pitchFamily="18" charset="0"/>
              </a:rPr>
              <a:t>không tồn </a:t>
            </a:r>
            <a:r>
              <a:rPr lang="en-US" sz="3600" smtClean="0">
                <a:latin typeface="Times New Roman" panose="02020603050405020304" pitchFamily="18" charset="0"/>
                <a:cs typeface="Times New Roman" panose="02020603050405020304" pitchFamily="18" charset="0"/>
              </a:rPr>
              <a:t>tại!")</a:t>
            </a:r>
            <a:endParaRPr lang="en-US"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03228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5078313"/>
          </a:xfrm>
        </p:spPr>
        <p:txBody>
          <a:bodyPr/>
          <a:lstStyle/>
          <a:p>
            <a:pPr lvl="0" algn="just"/>
            <a:r>
              <a:rPr lang="en-US" sz="2500" u="sng" smtClean="0">
                <a:latin typeface="Times New Roman" panose="02020603050405020304" pitchFamily="18" charset="0"/>
                <a:cs typeface="Times New Roman" panose="02020603050405020304" pitchFamily="18" charset="0"/>
                <a:hlinkClick r:id="rId2" tooltip="Posts tagged with Google"/>
              </a:rPr>
              <a:t>Trong n</a:t>
            </a:r>
            <a:r>
              <a:rPr lang="vi-VN" sz="2500" u="sng" smtClean="0">
                <a:latin typeface="Times New Roman" panose="02020603050405020304" pitchFamily="18" charset="0"/>
                <a:cs typeface="Times New Roman" panose="02020603050405020304" pitchFamily="18" charset="0"/>
                <a:hlinkClick r:id="rId2" tooltip="Posts tagged with Google"/>
              </a:rPr>
              <a:t>ướ</a:t>
            </a:r>
            <a:r>
              <a:rPr lang="en-US" sz="2500" u="sng" smtClean="0">
                <a:latin typeface="Times New Roman" panose="02020603050405020304" pitchFamily="18" charset="0"/>
                <a:cs typeface="Times New Roman" panose="02020603050405020304" pitchFamily="18" charset="0"/>
                <a:hlinkClick r:id="rId2" tooltip="Posts tagged with Google"/>
              </a:rPr>
              <a:t>c:</a:t>
            </a:r>
          </a:p>
          <a:p>
            <a:pPr marL="457200" lvl="0" indent="-457200">
              <a:buFont typeface="Wingdings" panose="05000000000000000000" pitchFamily="2" charset="2"/>
              <a:buChar char="ü"/>
            </a:pPr>
            <a:r>
              <a:rPr lang="en-US" sz="2800">
                <a:latin typeface="Times New Roman" panose="02020603050405020304" pitchFamily="18" charset="0"/>
                <a:cs typeface="Times New Roman" panose="02020603050405020304" pitchFamily="18" charset="0"/>
              </a:rPr>
              <a:t>Lập trình web</a:t>
            </a:r>
          </a:p>
          <a:p>
            <a:pPr marL="457200" lvl="0" indent="-457200">
              <a:buFont typeface="Wingdings" panose="05000000000000000000" pitchFamily="2" charset="2"/>
              <a:buChar char="ü"/>
            </a:pPr>
            <a:r>
              <a:rPr lang="en-US" sz="2800">
                <a:latin typeface="Times New Roman" panose="02020603050405020304" pitchFamily="18" charset="0"/>
                <a:cs typeface="Times New Roman" panose="02020603050405020304" pitchFamily="18" charset="0"/>
              </a:rPr>
              <a:t>Phân tích dữ liệu, số liệu (big data)</a:t>
            </a:r>
          </a:p>
          <a:p>
            <a:pPr marL="457200" lvl="0" indent="-457200">
              <a:buFont typeface="Wingdings" panose="05000000000000000000" pitchFamily="2" charset="2"/>
              <a:buChar char="ü"/>
            </a:pPr>
            <a:r>
              <a:rPr lang="en-US" sz="2800">
                <a:latin typeface="Times New Roman" panose="02020603050405020304" pitchFamily="18" charset="0"/>
                <a:cs typeface="Times New Roman" panose="02020603050405020304" pitchFamily="18" charset="0"/>
              </a:rPr>
              <a:t>Xử lý toán học (Pynum)</a:t>
            </a:r>
          </a:p>
          <a:p>
            <a:pPr marL="457200" lvl="0" indent="-457200">
              <a:buFont typeface="Wingdings" panose="05000000000000000000" pitchFamily="2" charset="2"/>
              <a:buChar char="ü"/>
            </a:pPr>
            <a:r>
              <a:rPr lang="en-US" sz="2800">
                <a:latin typeface="Times New Roman" panose="02020603050405020304" pitchFamily="18" charset="0"/>
                <a:cs typeface="Times New Roman" panose="02020603050405020304" pitchFamily="18" charset="0"/>
              </a:rPr>
              <a:t>Tạo biểu đồ, hình hoá số liệu (visualization)</a:t>
            </a:r>
          </a:p>
          <a:p>
            <a:pPr marL="457200" lvl="0" indent="-457200">
              <a:buFont typeface="Wingdings" panose="05000000000000000000" pitchFamily="2" charset="2"/>
              <a:buChar char="ü"/>
            </a:pPr>
            <a:r>
              <a:rPr lang="en-US" sz="2800">
                <a:latin typeface="Times New Roman" panose="02020603050405020304" pitchFamily="18" charset="0"/>
                <a:cs typeface="Times New Roman" panose="02020603050405020304" pitchFamily="18" charset="0"/>
              </a:rPr>
              <a:t>Bảo mật mạng và máy tính</a:t>
            </a:r>
          </a:p>
          <a:p>
            <a:pPr marL="457200" lvl="0" indent="-457200">
              <a:buFont typeface="Wingdings" panose="05000000000000000000" pitchFamily="2" charset="2"/>
              <a:buChar char="ü"/>
            </a:pPr>
            <a:r>
              <a:rPr lang="en-US" sz="2800">
                <a:latin typeface="Times New Roman" panose="02020603050405020304" pitchFamily="18" charset="0"/>
                <a:cs typeface="Times New Roman" panose="02020603050405020304" pitchFamily="18" charset="0"/>
              </a:rPr>
              <a:t>Tự động hoá (tự động crawl data chẳng hạn)</a:t>
            </a:r>
          </a:p>
          <a:p>
            <a:pPr marL="457200" lvl="0" indent="-457200">
              <a:buFont typeface="Wingdings" panose="05000000000000000000" pitchFamily="2" charset="2"/>
              <a:buChar char="ü"/>
            </a:pPr>
            <a:r>
              <a:rPr lang="en-US" sz="2800">
                <a:latin typeface="Times New Roman" panose="02020603050405020304" pitchFamily="18" charset="0"/>
                <a:cs typeface="Times New Roman" panose="02020603050405020304" pitchFamily="18" charset="0"/>
              </a:rPr>
              <a:t>Scripting trong các engine (Blender 3D, Maya Scripting...</a:t>
            </a:r>
          </a:p>
          <a:p>
            <a:pPr marL="457200" lvl="0" indent="-457200">
              <a:buFont typeface="Wingdings" panose="05000000000000000000" pitchFamily="2" charset="2"/>
              <a:buChar char="ü"/>
            </a:pPr>
            <a:r>
              <a:rPr lang="en-US" sz="2800">
                <a:latin typeface="Times New Roman" panose="02020603050405020304" pitchFamily="18" charset="0"/>
                <a:cs typeface="Times New Roman" panose="02020603050405020304" pitchFamily="18" charset="0"/>
              </a:rPr>
              <a:t>Tạo ứng dụng máy tín</a:t>
            </a:r>
          </a:p>
          <a:p>
            <a:pPr marL="457200" lvl="0" indent="-457200">
              <a:buFont typeface="Wingdings" panose="05000000000000000000" pitchFamily="2" charset="2"/>
              <a:buChar char="ü"/>
            </a:pPr>
            <a:r>
              <a:rPr lang="en-US" sz="2800">
                <a:latin typeface="Times New Roman" panose="02020603050405020304" pitchFamily="18" charset="0"/>
                <a:cs typeface="Times New Roman" panose="02020603050405020304" pitchFamily="18" charset="0"/>
              </a:rPr>
              <a:t>Scripting trong game (nhiều game online dùng scripting bằng Python)</a:t>
            </a:r>
          </a:p>
          <a:p>
            <a:pPr marL="457200" indent="-457200">
              <a:buFont typeface="Wingdings" panose="05000000000000000000" pitchFamily="2" charset="2"/>
              <a:buChar char="ü"/>
            </a:pPr>
            <a:r>
              <a:rPr lang="en-US" sz="2800">
                <a:latin typeface="Times New Roman" panose="02020603050405020304" pitchFamily="18" charset="0"/>
                <a:cs typeface="Times New Roman" panose="02020603050405020304" pitchFamily="18" charset="0"/>
              </a:rPr>
              <a:t>Xử lý đồ hoạ, ảnh kĩ thuật số.</a:t>
            </a:r>
            <a:endParaRPr lang="en-US" sz="25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301469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Kiểm tra </a:t>
            </a:r>
            <a:r>
              <a:rPr lang="en-US" smtClean="0">
                <a:solidFill>
                  <a:srgbClr val="FF0000"/>
                </a:solidFill>
              </a:rPr>
              <a:t>th</a:t>
            </a:r>
            <a:r>
              <a:rPr lang="vi-VN" smtClean="0">
                <a:solidFill>
                  <a:srgbClr val="FF0000"/>
                </a:solidFill>
              </a:rPr>
              <a:t>ư</a:t>
            </a:r>
            <a:r>
              <a:rPr lang="en-US">
                <a:solidFill>
                  <a:srgbClr val="FF0000"/>
                </a:solidFill>
              </a:rPr>
              <a:t> </a:t>
            </a:r>
            <a:r>
              <a:rPr lang="en-US" smtClean="0">
                <a:solidFill>
                  <a:srgbClr val="FF0000"/>
                </a:solidFill>
              </a:rPr>
              <a:t>mục? </a:t>
            </a:r>
            <a:r>
              <a:rPr lang="en-US">
                <a:solidFill>
                  <a:srgbClr val="FF0000"/>
                </a:solidFill>
              </a:rPr>
              <a:t>Xóa </a:t>
            </a:r>
            <a:r>
              <a:rPr lang="en-US" smtClean="0">
                <a:solidFill>
                  <a:srgbClr val="FF0000"/>
                </a:solidFill>
              </a:rPr>
              <a:t>th</a:t>
            </a:r>
            <a:r>
              <a:rPr lang="vi-VN" smtClean="0">
                <a:solidFill>
                  <a:srgbClr val="FF0000"/>
                </a:solidFill>
              </a:rPr>
              <a:t>ư</a:t>
            </a:r>
            <a:r>
              <a:rPr lang="en-US">
                <a:solidFill>
                  <a:srgbClr val="FF0000"/>
                </a:solidFill>
              </a:rPr>
              <a:t> </a:t>
            </a:r>
            <a:r>
              <a:rPr lang="en-US" smtClean="0">
                <a:solidFill>
                  <a:srgbClr val="FF0000"/>
                </a:solidFill>
              </a:rPr>
              <a:t>mục </a:t>
            </a:r>
            <a:r>
              <a:rPr lang="en-US">
                <a:solidFill>
                  <a:srgbClr val="FF0000"/>
                </a:solidFill>
              </a:rPr>
              <a:t>đã tồn tại</a:t>
            </a:r>
          </a:p>
        </p:txBody>
      </p:sp>
      <p:sp>
        <p:nvSpPr>
          <p:cNvPr id="3" name="Text Placeholder 2"/>
          <p:cNvSpPr>
            <a:spLocks noGrp="1"/>
          </p:cNvSpPr>
          <p:nvPr>
            <p:ph type="body" idx="1"/>
          </p:nvPr>
        </p:nvSpPr>
        <p:spPr>
          <a:xfrm>
            <a:off x="152400" y="1371600"/>
            <a:ext cx="8839200" cy="3877985"/>
          </a:xfrm>
        </p:spPr>
        <p:txBody>
          <a:bodyPr/>
          <a:lstStyle/>
          <a:p>
            <a:r>
              <a:rPr lang="en-US" sz="3600">
                <a:latin typeface="Times New Roman" panose="02020603050405020304" pitchFamily="18" charset="0"/>
                <a:cs typeface="Times New Roman" panose="02020603050405020304" pitchFamily="18" charset="0"/>
              </a:rPr>
              <a:t>import </a:t>
            </a:r>
            <a:r>
              <a:rPr lang="en-US" sz="3600" smtClean="0">
                <a:latin typeface="Times New Roman" panose="02020603050405020304" pitchFamily="18" charset="0"/>
                <a:cs typeface="Times New Roman" panose="02020603050405020304" pitchFamily="18" charset="0"/>
              </a:rPr>
              <a:t>os</a:t>
            </a:r>
          </a:p>
          <a:p>
            <a:r>
              <a:rPr lang="en-US" sz="3600" smtClean="0">
                <a:latin typeface="Times New Roman" panose="02020603050405020304" pitchFamily="18" charset="0"/>
                <a:cs typeface="Times New Roman" panose="02020603050405020304" pitchFamily="18" charset="0"/>
              </a:rPr>
              <a:t>tmp=input</a:t>
            </a:r>
            <a:r>
              <a:rPr lang="en-US" sz="3600">
                <a:latin typeface="Times New Roman" panose="02020603050405020304" pitchFamily="18" charset="0"/>
                <a:cs typeface="Times New Roman" panose="02020603050405020304" pitchFamily="18" charset="0"/>
              </a:rPr>
              <a:t>(“Nhap </a:t>
            </a:r>
            <a:r>
              <a:rPr lang="en-US" sz="3600" smtClean="0">
                <a:latin typeface="Times New Roman" panose="02020603050405020304" pitchFamily="18" charset="0"/>
                <a:cs typeface="Times New Roman" panose="02020603050405020304" pitchFamily="18" charset="0"/>
              </a:rPr>
              <a:t>th</a:t>
            </a:r>
            <a:r>
              <a:rPr lang="vi-VN" sz="3600">
                <a:latin typeface="Times New Roman" panose="02020603050405020304" pitchFamily="18" charset="0"/>
                <a:cs typeface="Times New Roman" panose="02020603050405020304" pitchFamily="18" charset="0"/>
              </a:rPr>
              <a:t>ư</a:t>
            </a:r>
            <a:r>
              <a:rPr lang="en-US" sz="3600" smtClean="0">
                <a:latin typeface="Times New Roman" panose="02020603050405020304" pitchFamily="18" charset="0"/>
                <a:cs typeface="Times New Roman" panose="02020603050405020304" pitchFamily="18" charset="0"/>
              </a:rPr>
              <a:t> </a:t>
            </a:r>
            <a:r>
              <a:rPr lang="en-US" sz="3600">
                <a:latin typeface="Times New Roman" panose="02020603050405020304" pitchFamily="18" charset="0"/>
                <a:cs typeface="Times New Roman" panose="02020603050405020304" pitchFamily="18" charset="0"/>
              </a:rPr>
              <a:t>mục cần </a:t>
            </a:r>
            <a:r>
              <a:rPr lang="en-US" sz="3600" smtClean="0">
                <a:latin typeface="Times New Roman" panose="02020603050405020304" pitchFamily="18" charset="0"/>
                <a:cs typeface="Times New Roman" panose="02020603050405020304" pitchFamily="18" charset="0"/>
              </a:rPr>
              <a:t>xóa:”)</a:t>
            </a:r>
            <a:endParaRPr lang="en-US" sz="3600">
              <a:latin typeface="Times New Roman" panose="02020603050405020304" pitchFamily="18" charset="0"/>
              <a:cs typeface="Times New Roman" panose="02020603050405020304" pitchFamily="18" charset="0"/>
            </a:endParaRPr>
          </a:p>
          <a:p>
            <a:r>
              <a:rPr lang="en-US" sz="3600">
                <a:latin typeface="Times New Roman" panose="02020603050405020304" pitchFamily="18" charset="0"/>
                <a:cs typeface="Times New Roman" panose="02020603050405020304" pitchFamily="18" charset="0"/>
              </a:rPr>
              <a:t>if </a:t>
            </a:r>
            <a:r>
              <a:rPr lang="en-US" sz="3600" smtClean="0">
                <a:latin typeface="Times New Roman" panose="02020603050405020304" pitchFamily="18" charset="0"/>
                <a:cs typeface="Times New Roman" panose="02020603050405020304" pitchFamily="18" charset="0"/>
              </a:rPr>
              <a:t>os.path.exists(tmp):</a:t>
            </a:r>
            <a:endParaRPr lang="en-US" sz="3600">
              <a:latin typeface="Times New Roman" panose="02020603050405020304" pitchFamily="18" charset="0"/>
              <a:cs typeface="Times New Roman" panose="02020603050405020304" pitchFamily="18" charset="0"/>
            </a:endParaRPr>
          </a:p>
          <a:p>
            <a:r>
              <a:rPr lang="en-US" sz="3600">
                <a:latin typeface="Times New Roman" panose="02020603050405020304" pitchFamily="18" charset="0"/>
                <a:cs typeface="Times New Roman" panose="02020603050405020304" pitchFamily="18" charset="0"/>
              </a:rPr>
              <a:t>  </a:t>
            </a:r>
            <a:r>
              <a:rPr lang="en-US" sz="3600" smtClean="0">
                <a:latin typeface="Times New Roman" panose="02020603050405020304" pitchFamily="18" charset="0"/>
                <a:cs typeface="Times New Roman" panose="02020603050405020304" pitchFamily="18" charset="0"/>
              </a:rPr>
              <a:t>os.rmdir(tmp)</a:t>
            </a:r>
          </a:p>
          <a:p>
            <a:r>
              <a:rPr lang="en-US" sz="3600">
                <a:latin typeface="Times New Roman" panose="02020603050405020304" pitchFamily="18" charset="0"/>
                <a:cs typeface="Times New Roman" panose="02020603050405020304" pitchFamily="18" charset="0"/>
              </a:rPr>
              <a:t> </a:t>
            </a:r>
            <a:r>
              <a:rPr lang="en-US" sz="3600" smtClean="0">
                <a:latin typeface="Times New Roman" panose="02020603050405020304" pitchFamily="18" charset="0"/>
                <a:cs typeface="Times New Roman" panose="02020603050405020304" pitchFamily="18" charset="0"/>
              </a:rPr>
              <a:t> print(“Th</a:t>
            </a:r>
            <a:r>
              <a:rPr lang="vi-VN" sz="3600" smtClean="0">
                <a:latin typeface="Times New Roman" panose="02020603050405020304" pitchFamily="18" charset="0"/>
                <a:cs typeface="Times New Roman" panose="02020603050405020304" pitchFamily="18" charset="0"/>
              </a:rPr>
              <a:t>ư</a:t>
            </a:r>
            <a:r>
              <a:rPr lang="en-US" sz="3600">
                <a:latin typeface="Times New Roman" panose="02020603050405020304" pitchFamily="18" charset="0"/>
                <a:cs typeface="Times New Roman" panose="02020603050405020304" pitchFamily="18" charset="0"/>
              </a:rPr>
              <a:t> </a:t>
            </a:r>
            <a:r>
              <a:rPr lang="en-US" sz="3600" smtClean="0">
                <a:latin typeface="Times New Roman" panose="02020603050405020304" pitchFamily="18" charset="0"/>
                <a:cs typeface="Times New Roman" panose="02020603050405020304" pitchFamily="18" charset="0"/>
              </a:rPr>
              <a:t>mục </a:t>
            </a:r>
            <a:r>
              <a:rPr lang="en-US" sz="3600">
                <a:latin typeface="Times New Roman" panose="02020603050405020304" pitchFamily="18" charset="0"/>
                <a:cs typeface="Times New Roman" panose="02020603050405020304" pitchFamily="18" charset="0"/>
              </a:rPr>
              <a:t>này đã </a:t>
            </a:r>
            <a:r>
              <a:rPr lang="en-US" sz="3600" smtClean="0">
                <a:latin typeface="Times New Roman" panose="02020603050405020304" pitchFamily="18" charset="0"/>
                <a:cs typeface="Times New Roman" panose="02020603050405020304" pitchFamily="18" charset="0"/>
              </a:rPr>
              <a:t>đ</a:t>
            </a:r>
            <a:r>
              <a:rPr lang="vi-VN" sz="3600" smtClean="0">
                <a:latin typeface="Times New Roman" panose="02020603050405020304" pitchFamily="18" charset="0"/>
                <a:cs typeface="Times New Roman" panose="02020603050405020304" pitchFamily="18" charset="0"/>
              </a:rPr>
              <a:t>ượ</a:t>
            </a:r>
            <a:r>
              <a:rPr lang="en-US" sz="3600">
                <a:latin typeface="Times New Roman" panose="02020603050405020304" pitchFamily="18" charset="0"/>
                <a:cs typeface="Times New Roman" panose="02020603050405020304" pitchFamily="18" charset="0"/>
              </a:rPr>
              <a:t>c xóa")</a:t>
            </a:r>
          </a:p>
          <a:p>
            <a:r>
              <a:rPr lang="en-US" sz="3600">
                <a:latin typeface="Times New Roman" panose="02020603050405020304" pitchFamily="18" charset="0"/>
                <a:cs typeface="Times New Roman" panose="02020603050405020304" pitchFamily="18" charset="0"/>
              </a:rPr>
              <a:t>else:</a:t>
            </a:r>
          </a:p>
          <a:p>
            <a:r>
              <a:rPr lang="en-US" sz="3600">
                <a:latin typeface="Times New Roman" panose="02020603050405020304" pitchFamily="18" charset="0"/>
                <a:cs typeface="Times New Roman" panose="02020603050405020304" pitchFamily="18" charset="0"/>
              </a:rPr>
              <a:t>  print</a:t>
            </a:r>
            <a:r>
              <a:rPr lang="en-US" sz="3600" smtClean="0">
                <a:latin typeface="Times New Roman" panose="02020603050405020304" pitchFamily="18" charset="0"/>
                <a:cs typeface="Times New Roman" panose="02020603050405020304" pitchFamily="18" charset="0"/>
              </a:rPr>
              <a:t>(“Th</a:t>
            </a:r>
            <a:r>
              <a:rPr lang="vi-VN" sz="3600" smtClean="0">
                <a:latin typeface="Times New Roman" panose="02020603050405020304" pitchFamily="18" charset="0"/>
                <a:cs typeface="Times New Roman" panose="02020603050405020304" pitchFamily="18" charset="0"/>
              </a:rPr>
              <a:t>ư</a:t>
            </a:r>
            <a:r>
              <a:rPr lang="en-US" sz="3600">
                <a:latin typeface="Times New Roman" panose="02020603050405020304" pitchFamily="18" charset="0"/>
                <a:cs typeface="Times New Roman" panose="02020603050405020304" pitchFamily="18" charset="0"/>
              </a:rPr>
              <a:t> </a:t>
            </a:r>
            <a:r>
              <a:rPr lang="en-US" sz="3600" smtClean="0">
                <a:latin typeface="Times New Roman" panose="02020603050405020304" pitchFamily="18" charset="0"/>
                <a:cs typeface="Times New Roman" panose="02020603050405020304" pitchFamily="18" charset="0"/>
              </a:rPr>
              <a:t>mục </a:t>
            </a:r>
            <a:r>
              <a:rPr lang="en-US" sz="3600">
                <a:latin typeface="Times New Roman" panose="02020603050405020304" pitchFamily="18" charset="0"/>
                <a:cs typeface="Times New Roman" panose="02020603050405020304" pitchFamily="18" charset="0"/>
              </a:rPr>
              <a:t>này không tồn </a:t>
            </a:r>
            <a:r>
              <a:rPr lang="en-US" sz="3600" smtClean="0">
                <a:latin typeface="Times New Roman" panose="02020603050405020304" pitchFamily="18" charset="0"/>
                <a:cs typeface="Times New Roman" panose="02020603050405020304" pitchFamily="18" charset="0"/>
              </a:rPr>
              <a:t>tại!")</a:t>
            </a:r>
            <a:endParaRPr lang="en-US"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55723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Vẽ đồ họa</a:t>
            </a:r>
            <a:endParaRPr lang="en-US">
              <a:solidFill>
                <a:srgbClr val="FF0000"/>
              </a:solidFill>
            </a:endParaRPr>
          </a:p>
        </p:txBody>
      </p:sp>
      <p:sp>
        <p:nvSpPr>
          <p:cNvPr id="3" name="TextBox 2"/>
          <p:cNvSpPr txBox="1"/>
          <p:nvPr/>
        </p:nvSpPr>
        <p:spPr>
          <a:xfrm>
            <a:off x="304800" y="1371600"/>
            <a:ext cx="6248400" cy="4524315"/>
          </a:xfrm>
          <a:prstGeom prst="rect">
            <a:avLst/>
          </a:prstGeom>
          <a:noFill/>
        </p:spPr>
        <p:txBody>
          <a:bodyPr wrap="square" rtlCol="0">
            <a:spAutoFit/>
          </a:bodyPr>
          <a:lstStyle/>
          <a:p>
            <a:r>
              <a:rPr lang="en-US" sz="3200">
                <a:solidFill>
                  <a:srgbClr val="FF0000"/>
                </a:solidFill>
              </a:rPr>
              <a:t>import turtle</a:t>
            </a:r>
          </a:p>
          <a:p>
            <a:r>
              <a:rPr lang="en-US" sz="3200"/>
              <a:t>turtle.forward(50)</a:t>
            </a:r>
          </a:p>
          <a:p>
            <a:r>
              <a:rPr lang="en-US" sz="3200"/>
              <a:t>turtle.right(90)</a:t>
            </a:r>
          </a:p>
          <a:p>
            <a:r>
              <a:rPr lang="en-US" sz="3200"/>
              <a:t>turtle.forward(50)</a:t>
            </a:r>
          </a:p>
          <a:p>
            <a:r>
              <a:rPr lang="en-US" sz="3200"/>
              <a:t>turtle.right(90)</a:t>
            </a:r>
          </a:p>
          <a:p>
            <a:r>
              <a:rPr lang="en-US" sz="3200"/>
              <a:t>turtle.forward(50)</a:t>
            </a:r>
          </a:p>
          <a:p>
            <a:r>
              <a:rPr lang="en-US" sz="3200"/>
              <a:t>turtle.right(90)</a:t>
            </a:r>
          </a:p>
          <a:p>
            <a:r>
              <a:rPr lang="en-US" sz="3200"/>
              <a:t>turtle.forward(50)</a:t>
            </a:r>
          </a:p>
          <a:p>
            <a:r>
              <a:rPr lang="en-US" sz="3200"/>
              <a:t>turtle.right(90)</a:t>
            </a:r>
            <a:endParaRPr lang="en-US" sz="3200"/>
          </a:p>
        </p:txBody>
      </p:sp>
      <p:pic>
        <p:nvPicPr>
          <p:cNvPr id="4" name="Picture 3"/>
          <p:cNvPicPr/>
          <p:nvPr/>
        </p:nvPicPr>
        <p:blipFill rotWithShape="1">
          <a:blip r:embed="rId2"/>
          <a:srcRect l="58855" t="59530" r="36564" b="32649"/>
          <a:stretch/>
        </p:blipFill>
        <p:spPr bwMode="auto">
          <a:xfrm>
            <a:off x="5294586" y="1750664"/>
            <a:ext cx="2726690" cy="18830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07598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369332"/>
          </a:xfrm>
        </p:spPr>
        <p:txBody>
          <a:bodyPr/>
          <a:lstStyle/>
          <a:p>
            <a:r>
              <a:rPr lang="en-US" sz="2400">
                <a:solidFill>
                  <a:srgbClr val="FF0000"/>
                </a:solidFill>
              </a:rPr>
              <a:t>Viết chương trình tạo ra ngôi sao 5 cánh với màu nền đỏ</a:t>
            </a:r>
          </a:p>
        </p:txBody>
      </p:sp>
      <p:sp>
        <p:nvSpPr>
          <p:cNvPr id="3" name="Text Placeholder 2"/>
          <p:cNvSpPr>
            <a:spLocks noGrp="1"/>
          </p:cNvSpPr>
          <p:nvPr>
            <p:ph type="body" idx="1"/>
          </p:nvPr>
        </p:nvSpPr>
        <p:spPr>
          <a:xfrm>
            <a:off x="152400" y="1066800"/>
            <a:ext cx="8387080" cy="5416868"/>
          </a:xfrm>
        </p:spPr>
        <p:txBody>
          <a:bodyPr/>
          <a:lstStyle/>
          <a:p>
            <a:r>
              <a:rPr lang="en-US" sz="3200"/>
              <a:t>#!/usr/bin/python</a:t>
            </a:r>
          </a:p>
          <a:p>
            <a:r>
              <a:rPr lang="en-US" sz="3200"/>
              <a:t>from turtle import *</a:t>
            </a:r>
          </a:p>
          <a:p>
            <a:r>
              <a:rPr lang="en-US" sz="3200"/>
              <a:t>color('red', 'red')</a:t>
            </a:r>
          </a:p>
          <a:p>
            <a:r>
              <a:rPr lang="en-US" sz="3200"/>
              <a:t>begin_fill()</a:t>
            </a:r>
          </a:p>
          <a:p>
            <a:r>
              <a:rPr lang="en-US" sz="3200"/>
              <a:t>while True:</a:t>
            </a:r>
          </a:p>
          <a:p>
            <a:r>
              <a:rPr lang="en-US" sz="3200"/>
              <a:t>    forward(200)</a:t>
            </a:r>
          </a:p>
          <a:p>
            <a:r>
              <a:rPr lang="en-US" sz="3200"/>
              <a:t>    left(144)  </a:t>
            </a:r>
          </a:p>
          <a:p>
            <a:r>
              <a:rPr lang="en-US" sz="3200"/>
              <a:t>    if abs(pos()) &lt; 1:</a:t>
            </a:r>
          </a:p>
          <a:p>
            <a:r>
              <a:rPr lang="en-US" sz="3200"/>
              <a:t>        break</a:t>
            </a:r>
          </a:p>
          <a:p>
            <a:r>
              <a:rPr lang="en-US" sz="3200"/>
              <a:t>end_fill()</a:t>
            </a:r>
          </a:p>
          <a:p>
            <a:r>
              <a:rPr lang="en-US" sz="3200"/>
              <a:t>done()</a:t>
            </a:r>
            <a:endParaRPr lang="en-US" sz="2800"/>
          </a:p>
        </p:txBody>
      </p:sp>
      <p:pic>
        <p:nvPicPr>
          <p:cNvPr id="4" name="Picture 3"/>
          <p:cNvPicPr/>
          <p:nvPr/>
        </p:nvPicPr>
        <p:blipFill rotWithShape="1">
          <a:blip r:embed="rId2"/>
          <a:srcRect l="49642" t="35165" r="30678" b="31292"/>
          <a:stretch/>
        </p:blipFill>
        <p:spPr bwMode="auto">
          <a:xfrm>
            <a:off x="4345940" y="1600200"/>
            <a:ext cx="4242118" cy="36150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90082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Vẽ hình </a:t>
            </a:r>
            <a:r>
              <a:rPr lang="en-US" smtClean="0">
                <a:solidFill>
                  <a:srgbClr val="FF0000"/>
                </a:solidFill>
              </a:rPr>
              <a:t>ngôi sao</a:t>
            </a:r>
            <a:endParaRPr lang="en-US">
              <a:solidFill>
                <a:srgbClr val="FF0000"/>
              </a:solidFill>
            </a:endParaRPr>
          </a:p>
        </p:txBody>
      </p:sp>
      <p:sp>
        <p:nvSpPr>
          <p:cNvPr id="3" name="Text Placeholder 2"/>
          <p:cNvSpPr>
            <a:spLocks noGrp="1"/>
          </p:cNvSpPr>
          <p:nvPr>
            <p:ph type="body" idx="1"/>
          </p:nvPr>
        </p:nvSpPr>
        <p:spPr>
          <a:xfrm>
            <a:off x="152400" y="1371600"/>
            <a:ext cx="8839200" cy="3323987"/>
          </a:xfrm>
        </p:spPr>
        <p:txBody>
          <a:bodyPr/>
          <a:lstStyle/>
          <a:p>
            <a:r>
              <a:rPr lang="en-US" sz="3600"/>
              <a:t>import turtle </a:t>
            </a:r>
            <a:endParaRPr lang="en-US" sz="3600" smtClean="0"/>
          </a:p>
          <a:p>
            <a:r>
              <a:rPr lang="en-US" sz="3600" smtClean="0"/>
              <a:t>star </a:t>
            </a:r>
            <a:r>
              <a:rPr lang="en-US" sz="3600" b="1"/>
              <a:t>=</a:t>
            </a:r>
            <a:r>
              <a:rPr lang="en-US" sz="3600"/>
              <a:t> turtle</a:t>
            </a:r>
            <a:r>
              <a:rPr lang="en-US" sz="3600" b="1"/>
              <a:t>.</a:t>
            </a:r>
            <a:r>
              <a:rPr lang="en-US" sz="3600"/>
              <a:t>Turtle() </a:t>
            </a:r>
            <a:endParaRPr lang="en-US" sz="3600" smtClean="0"/>
          </a:p>
          <a:p>
            <a:r>
              <a:rPr lang="en-US" sz="3600" smtClean="0"/>
              <a:t>for </a:t>
            </a:r>
            <a:r>
              <a:rPr lang="en-US" sz="3600"/>
              <a:t>i in </a:t>
            </a:r>
            <a:r>
              <a:rPr lang="en-US" sz="3600" smtClean="0"/>
              <a:t>range(5): </a:t>
            </a:r>
          </a:p>
          <a:p>
            <a:r>
              <a:rPr lang="en-US" sz="3600"/>
              <a:t>	</a:t>
            </a:r>
            <a:r>
              <a:rPr lang="en-US" sz="3600" smtClean="0"/>
              <a:t>star</a:t>
            </a:r>
            <a:r>
              <a:rPr lang="en-US" sz="3600" b="1" smtClean="0"/>
              <a:t>.</a:t>
            </a:r>
            <a:r>
              <a:rPr lang="en-US" sz="3600" smtClean="0"/>
              <a:t>forward(50</a:t>
            </a:r>
            <a:r>
              <a:rPr lang="en-US" sz="3600"/>
              <a:t>) </a:t>
            </a:r>
            <a:endParaRPr lang="en-US" sz="3600" smtClean="0"/>
          </a:p>
          <a:p>
            <a:r>
              <a:rPr lang="en-US" sz="3600"/>
              <a:t>	</a:t>
            </a:r>
            <a:r>
              <a:rPr lang="en-US" sz="3600" smtClean="0"/>
              <a:t>star</a:t>
            </a:r>
            <a:r>
              <a:rPr lang="en-US" sz="3600" b="1" smtClean="0"/>
              <a:t>.</a:t>
            </a:r>
            <a:r>
              <a:rPr lang="en-US" sz="3600" smtClean="0"/>
              <a:t>right(144</a:t>
            </a:r>
            <a:r>
              <a:rPr lang="en-US" sz="3600"/>
              <a:t>) </a:t>
            </a:r>
            <a:endParaRPr lang="en-US" sz="3600" smtClean="0"/>
          </a:p>
          <a:p>
            <a:r>
              <a:rPr lang="en-US" sz="3600" smtClean="0"/>
              <a:t>turtle</a:t>
            </a:r>
            <a:r>
              <a:rPr lang="en-US" sz="3600" b="1" smtClean="0"/>
              <a:t>.</a:t>
            </a:r>
            <a:r>
              <a:rPr lang="en-US" sz="3600" smtClean="0"/>
              <a:t>done</a:t>
            </a:r>
            <a:r>
              <a:rPr lang="en-US" sz="3600"/>
              <a:t>()</a:t>
            </a:r>
            <a:endParaRPr lang="en-US" sz="360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l="66669" t="27025" r="22436" b="55880"/>
          <a:stretch/>
        </p:blipFill>
        <p:spPr bwMode="auto">
          <a:xfrm>
            <a:off x="5715000" y="1509593"/>
            <a:ext cx="3124200" cy="304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6780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Vẽ hình </a:t>
            </a:r>
            <a:r>
              <a:rPr lang="en-US" smtClean="0">
                <a:solidFill>
                  <a:srgbClr val="FF0000"/>
                </a:solidFill>
              </a:rPr>
              <a:t>ngôi sao</a:t>
            </a:r>
            <a:endParaRPr lang="en-US">
              <a:solidFill>
                <a:srgbClr val="FF0000"/>
              </a:solidFill>
            </a:endParaRPr>
          </a:p>
        </p:txBody>
      </p:sp>
      <p:sp>
        <p:nvSpPr>
          <p:cNvPr id="3" name="Text Placeholder 2"/>
          <p:cNvSpPr>
            <a:spLocks noGrp="1"/>
          </p:cNvSpPr>
          <p:nvPr>
            <p:ph type="body" idx="1"/>
          </p:nvPr>
        </p:nvSpPr>
        <p:spPr>
          <a:xfrm>
            <a:off x="152400" y="1371600"/>
            <a:ext cx="8839200" cy="3323987"/>
          </a:xfrm>
        </p:spPr>
        <p:txBody>
          <a:bodyPr/>
          <a:lstStyle/>
          <a:p>
            <a:r>
              <a:rPr lang="en-US" sz="3600"/>
              <a:t>import turtle </a:t>
            </a:r>
            <a:endParaRPr lang="en-US" sz="3600" smtClean="0"/>
          </a:p>
          <a:p>
            <a:r>
              <a:rPr lang="en-US" sz="3600" smtClean="0"/>
              <a:t>star </a:t>
            </a:r>
            <a:r>
              <a:rPr lang="en-US" sz="3600" b="1"/>
              <a:t>=</a:t>
            </a:r>
            <a:r>
              <a:rPr lang="en-US" sz="3600"/>
              <a:t> turtle</a:t>
            </a:r>
            <a:r>
              <a:rPr lang="en-US" sz="3600" b="1"/>
              <a:t>.</a:t>
            </a:r>
            <a:r>
              <a:rPr lang="en-US" sz="3600"/>
              <a:t>Turtle() </a:t>
            </a:r>
            <a:endParaRPr lang="en-US" sz="3600" smtClean="0"/>
          </a:p>
          <a:p>
            <a:r>
              <a:rPr lang="en-US" sz="3600" smtClean="0"/>
              <a:t>for </a:t>
            </a:r>
            <a:r>
              <a:rPr lang="en-US" sz="3600"/>
              <a:t>i in </a:t>
            </a:r>
            <a:r>
              <a:rPr lang="en-US" sz="3600" smtClean="0"/>
              <a:t>range(5): </a:t>
            </a:r>
          </a:p>
          <a:p>
            <a:r>
              <a:rPr lang="en-US" sz="3600"/>
              <a:t>	</a:t>
            </a:r>
            <a:r>
              <a:rPr lang="en-US" sz="3600" smtClean="0"/>
              <a:t>star</a:t>
            </a:r>
            <a:r>
              <a:rPr lang="en-US" sz="3600" b="1" smtClean="0"/>
              <a:t>.</a:t>
            </a:r>
            <a:r>
              <a:rPr lang="en-US" sz="3600" smtClean="0"/>
              <a:t>forward(50</a:t>
            </a:r>
            <a:r>
              <a:rPr lang="en-US" sz="3600"/>
              <a:t>) </a:t>
            </a:r>
            <a:endParaRPr lang="en-US" sz="3600" smtClean="0"/>
          </a:p>
          <a:p>
            <a:r>
              <a:rPr lang="en-US" sz="3600"/>
              <a:t>	</a:t>
            </a:r>
            <a:r>
              <a:rPr lang="en-US" sz="3600" smtClean="0"/>
              <a:t>star</a:t>
            </a:r>
            <a:r>
              <a:rPr lang="en-US" sz="3600" b="1" smtClean="0"/>
              <a:t>.</a:t>
            </a:r>
            <a:r>
              <a:rPr lang="en-US" sz="3600" smtClean="0"/>
              <a:t>right(144</a:t>
            </a:r>
            <a:r>
              <a:rPr lang="en-US" sz="3600"/>
              <a:t>) </a:t>
            </a:r>
            <a:endParaRPr lang="en-US" sz="3600" smtClean="0"/>
          </a:p>
          <a:p>
            <a:r>
              <a:rPr lang="en-US" sz="3600" smtClean="0"/>
              <a:t>turtle</a:t>
            </a:r>
            <a:r>
              <a:rPr lang="en-US" sz="3600" b="1" smtClean="0"/>
              <a:t>.</a:t>
            </a:r>
            <a:r>
              <a:rPr lang="en-US" sz="3600" smtClean="0"/>
              <a:t>done</a:t>
            </a:r>
            <a:r>
              <a:rPr lang="en-US" sz="3600"/>
              <a:t>()</a:t>
            </a:r>
            <a:endParaRPr lang="en-US" sz="360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l="66669" t="27025" r="22436" b="55880"/>
          <a:stretch/>
        </p:blipFill>
        <p:spPr bwMode="auto">
          <a:xfrm>
            <a:off x="5715000" y="1509593"/>
            <a:ext cx="3124200" cy="304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14092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Vẽ hình </a:t>
            </a:r>
            <a:r>
              <a:rPr lang="en-US" smtClean="0">
                <a:solidFill>
                  <a:srgbClr val="FF0000"/>
                </a:solidFill>
              </a:rPr>
              <a:t>ngôi sao</a:t>
            </a:r>
            <a:endParaRPr lang="en-US">
              <a:solidFill>
                <a:srgbClr val="FF0000"/>
              </a:solidFill>
            </a:endParaRPr>
          </a:p>
        </p:txBody>
      </p:sp>
      <p:sp>
        <p:nvSpPr>
          <p:cNvPr id="3" name="Text Placeholder 2"/>
          <p:cNvSpPr>
            <a:spLocks noGrp="1"/>
          </p:cNvSpPr>
          <p:nvPr>
            <p:ph type="body" idx="1"/>
          </p:nvPr>
        </p:nvSpPr>
        <p:spPr>
          <a:xfrm>
            <a:off x="152400" y="1371600"/>
            <a:ext cx="8839200" cy="3323987"/>
          </a:xfrm>
        </p:spPr>
        <p:txBody>
          <a:bodyPr/>
          <a:lstStyle/>
          <a:p>
            <a:r>
              <a:rPr lang="en-US" sz="3600">
                <a:latin typeface="Times New Roman" panose="02020603050405020304" pitchFamily="18" charset="0"/>
                <a:cs typeface="Times New Roman" panose="02020603050405020304" pitchFamily="18" charset="0"/>
              </a:rPr>
              <a:t>import turtle </a:t>
            </a:r>
          </a:p>
          <a:p>
            <a:r>
              <a:rPr lang="en-US" sz="3600" smtClean="0">
                <a:latin typeface="Times New Roman" panose="02020603050405020304" pitchFamily="18" charset="0"/>
                <a:cs typeface="Times New Roman" panose="02020603050405020304" pitchFamily="18" charset="0"/>
              </a:rPr>
              <a:t>x= </a:t>
            </a:r>
            <a:r>
              <a:rPr lang="en-US" sz="3600">
                <a:latin typeface="Times New Roman" panose="02020603050405020304" pitchFamily="18" charset="0"/>
                <a:cs typeface="Times New Roman" panose="02020603050405020304" pitchFamily="18" charset="0"/>
              </a:rPr>
              <a:t>turtle.Turtle()</a:t>
            </a:r>
          </a:p>
          <a:p>
            <a:r>
              <a:rPr lang="en-US" sz="3600" smtClean="0">
                <a:latin typeface="Times New Roman" panose="02020603050405020304" pitchFamily="18" charset="0"/>
                <a:cs typeface="Times New Roman" panose="02020603050405020304" pitchFamily="18" charset="0"/>
              </a:rPr>
              <a:t>for </a:t>
            </a:r>
            <a:r>
              <a:rPr lang="en-US" sz="3600">
                <a:latin typeface="Times New Roman" panose="02020603050405020304" pitchFamily="18" charset="0"/>
                <a:cs typeface="Times New Roman" panose="02020603050405020304" pitchFamily="18" charset="0"/>
              </a:rPr>
              <a:t>i in range(20):</a:t>
            </a:r>
          </a:p>
          <a:p>
            <a:r>
              <a:rPr lang="en-US" sz="3600">
                <a:latin typeface="Times New Roman" panose="02020603050405020304" pitchFamily="18" charset="0"/>
                <a:cs typeface="Times New Roman" panose="02020603050405020304" pitchFamily="18" charset="0"/>
              </a:rPr>
              <a:t>    </a:t>
            </a:r>
            <a:r>
              <a:rPr lang="en-US" sz="3600" smtClean="0">
                <a:latin typeface="Times New Roman" panose="02020603050405020304" pitchFamily="18" charset="0"/>
                <a:cs typeface="Times New Roman" panose="02020603050405020304" pitchFamily="18" charset="0"/>
              </a:rPr>
              <a:t>x.forward(i </a:t>
            </a:r>
            <a:r>
              <a:rPr lang="en-US" sz="3600">
                <a:latin typeface="Times New Roman" panose="02020603050405020304" pitchFamily="18" charset="0"/>
                <a:cs typeface="Times New Roman" panose="02020603050405020304" pitchFamily="18" charset="0"/>
              </a:rPr>
              <a:t>* 10)</a:t>
            </a:r>
          </a:p>
          <a:p>
            <a:r>
              <a:rPr lang="en-US" sz="3600">
                <a:latin typeface="Times New Roman" panose="02020603050405020304" pitchFamily="18" charset="0"/>
                <a:cs typeface="Times New Roman" panose="02020603050405020304" pitchFamily="18" charset="0"/>
              </a:rPr>
              <a:t>    </a:t>
            </a:r>
            <a:r>
              <a:rPr lang="en-US" sz="3600" smtClean="0">
                <a:latin typeface="Times New Roman" panose="02020603050405020304" pitchFamily="18" charset="0"/>
                <a:cs typeface="Times New Roman" panose="02020603050405020304" pitchFamily="18" charset="0"/>
              </a:rPr>
              <a:t>x.right(144</a:t>
            </a:r>
            <a:r>
              <a:rPr lang="en-US" sz="3600">
                <a:latin typeface="Times New Roman" panose="02020603050405020304" pitchFamily="18" charset="0"/>
                <a:cs typeface="Times New Roman" panose="02020603050405020304" pitchFamily="18" charset="0"/>
              </a:rPr>
              <a:t>)</a:t>
            </a:r>
          </a:p>
          <a:p>
            <a:r>
              <a:rPr lang="en-US" sz="3600" smtClean="0">
                <a:latin typeface="Times New Roman" panose="02020603050405020304" pitchFamily="18" charset="0"/>
                <a:cs typeface="Times New Roman" panose="02020603050405020304" pitchFamily="18" charset="0"/>
              </a:rPr>
              <a:t>turtle.done</a:t>
            </a:r>
            <a:r>
              <a:rPr lang="en-US" sz="3600">
                <a:latin typeface="Times New Roman" panose="02020603050405020304" pitchFamily="18" charset="0"/>
                <a:cs typeface="Times New Roman" panose="02020603050405020304" pitchFamily="18" charset="0"/>
              </a:rPr>
              <a:t>()</a:t>
            </a:r>
          </a:p>
        </p:txBody>
      </p:sp>
      <p:pic>
        <p:nvPicPr>
          <p:cNvPr id="5" name="Picture 4"/>
          <p:cNvPicPr/>
          <p:nvPr/>
        </p:nvPicPr>
        <p:blipFill rotWithShape="1">
          <a:blip r:embed="rId2"/>
          <a:srcRect l="40486" t="40537" r="41941" b="31618"/>
          <a:stretch/>
        </p:blipFill>
        <p:spPr bwMode="auto">
          <a:xfrm>
            <a:off x="4953000" y="1905000"/>
            <a:ext cx="3886200" cy="31465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1490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vành nhiều lớp</a:t>
            </a:r>
          </a:p>
        </p:txBody>
      </p:sp>
      <p:sp>
        <p:nvSpPr>
          <p:cNvPr id="3" name="Text Placeholder 2"/>
          <p:cNvSpPr>
            <a:spLocks noGrp="1"/>
          </p:cNvSpPr>
          <p:nvPr>
            <p:ph type="body" idx="1"/>
          </p:nvPr>
        </p:nvSpPr>
        <p:spPr>
          <a:xfrm>
            <a:off x="0" y="990600"/>
            <a:ext cx="8839200" cy="5078313"/>
          </a:xfrm>
        </p:spPr>
        <p:txBody>
          <a:bodyPr/>
          <a:lstStyle/>
          <a:p>
            <a:r>
              <a:rPr lang="en-US" sz="3000">
                <a:latin typeface="Times New Roman" panose="02020603050405020304" pitchFamily="18" charset="0"/>
                <a:cs typeface="Times New Roman" panose="02020603050405020304" pitchFamily="18" charset="0"/>
              </a:rPr>
              <a:t>import turtle </a:t>
            </a:r>
          </a:p>
          <a:p>
            <a:r>
              <a:rPr lang="en-US" sz="3000" smtClean="0">
                <a:latin typeface="Times New Roman" panose="02020603050405020304" pitchFamily="18" charset="0"/>
                <a:cs typeface="Times New Roman" panose="02020603050405020304" pitchFamily="18" charset="0"/>
              </a:rPr>
              <a:t>x= </a:t>
            </a:r>
            <a:r>
              <a:rPr lang="en-US" sz="3000">
                <a:latin typeface="Times New Roman" panose="02020603050405020304" pitchFamily="18" charset="0"/>
                <a:cs typeface="Times New Roman" panose="02020603050405020304" pitchFamily="18" charset="0"/>
              </a:rPr>
              <a:t>turtle.Turtle()</a:t>
            </a:r>
          </a:p>
          <a:p>
            <a:r>
              <a:rPr lang="en-US" sz="3000" smtClean="0">
                <a:latin typeface="Times New Roman" panose="02020603050405020304" pitchFamily="18" charset="0"/>
                <a:cs typeface="Times New Roman" panose="02020603050405020304" pitchFamily="18" charset="0"/>
              </a:rPr>
              <a:t>x.pencolor</a:t>
            </a:r>
            <a:r>
              <a:rPr lang="en-US" sz="3000">
                <a:latin typeface="Times New Roman" panose="02020603050405020304" pitchFamily="18" charset="0"/>
                <a:cs typeface="Times New Roman" panose="02020603050405020304" pitchFamily="18" charset="0"/>
              </a:rPr>
              <a:t>("blue")</a:t>
            </a:r>
          </a:p>
          <a:p>
            <a:r>
              <a:rPr lang="en-US" sz="3000" smtClean="0">
                <a:latin typeface="Times New Roman" panose="02020603050405020304" pitchFamily="18" charset="0"/>
                <a:cs typeface="Times New Roman" panose="02020603050405020304" pitchFamily="18" charset="0"/>
              </a:rPr>
              <a:t>for </a:t>
            </a:r>
            <a:r>
              <a:rPr lang="en-US" sz="3000">
                <a:latin typeface="Times New Roman" panose="02020603050405020304" pitchFamily="18" charset="0"/>
                <a:cs typeface="Times New Roman" panose="02020603050405020304" pitchFamily="18" charset="0"/>
              </a:rPr>
              <a:t>i in range(50):</a:t>
            </a:r>
          </a:p>
          <a:p>
            <a:r>
              <a:rPr lang="en-US" sz="3000">
                <a:latin typeface="Times New Roman" panose="02020603050405020304" pitchFamily="18" charset="0"/>
                <a:cs typeface="Times New Roman" panose="02020603050405020304" pitchFamily="18" charset="0"/>
              </a:rPr>
              <a:t>    </a:t>
            </a:r>
            <a:r>
              <a:rPr lang="en-US" sz="3000" smtClean="0">
                <a:latin typeface="Times New Roman" panose="02020603050405020304" pitchFamily="18" charset="0"/>
                <a:cs typeface="Times New Roman" panose="02020603050405020304" pitchFamily="18" charset="0"/>
              </a:rPr>
              <a:t>x.forward(50</a:t>
            </a:r>
            <a:r>
              <a:rPr lang="en-US" sz="3000">
                <a:latin typeface="Times New Roman" panose="02020603050405020304" pitchFamily="18" charset="0"/>
                <a:cs typeface="Times New Roman" panose="02020603050405020304" pitchFamily="18" charset="0"/>
              </a:rPr>
              <a:t>)</a:t>
            </a:r>
          </a:p>
          <a:p>
            <a:r>
              <a:rPr lang="en-US" sz="3000">
                <a:latin typeface="Times New Roman" panose="02020603050405020304" pitchFamily="18" charset="0"/>
                <a:cs typeface="Times New Roman" panose="02020603050405020304" pitchFamily="18" charset="0"/>
              </a:rPr>
              <a:t>    </a:t>
            </a:r>
            <a:r>
              <a:rPr lang="en-US" sz="3000" smtClean="0">
                <a:latin typeface="Times New Roman" panose="02020603050405020304" pitchFamily="18" charset="0"/>
                <a:cs typeface="Times New Roman" panose="02020603050405020304" pitchFamily="18" charset="0"/>
              </a:rPr>
              <a:t>x.left(123</a:t>
            </a:r>
            <a:r>
              <a:rPr lang="en-US" sz="3000">
                <a:latin typeface="Times New Roman" panose="02020603050405020304" pitchFamily="18" charset="0"/>
                <a:cs typeface="Times New Roman" panose="02020603050405020304" pitchFamily="18" charset="0"/>
              </a:rPr>
              <a:t>) </a:t>
            </a:r>
            <a:r>
              <a:rPr lang="en-US" sz="3000" smtClean="0">
                <a:latin typeface="Times New Roman" panose="02020603050405020304" pitchFamily="18" charset="0"/>
                <a:cs typeface="Times New Roman" panose="02020603050405020304" pitchFamily="18" charset="0"/>
              </a:rPr>
              <a:t>    </a:t>
            </a:r>
            <a:endParaRPr lang="en-US" sz="3000">
              <a:latin typeface="Times New Roman" panose="02020603050405020304" pitchFamily="18" charset="0"/>
              <a:cs typeface="Times New Roman" panose="02020603050405020304" pitchFamily="18" charset="0"/>
            </a:endParaRPr>
          </a:p>
          <a:p>
            <a:r>
              <a:rPr lang="en-US" sz="3000" smtClean="0">
                <a:latin typeface="Times New Roman" panose="02020603050405020304" pitchFamily="18" charset="0"/>
                <a:cs typeface="Times New Roman" panose="02020603050405020304" pitchFamily="18" charset="0"/>
              </a:rPr>
              <a:t>x.pencolor</a:t>
            </a:r>
            <a:r>
              <a:rPr lang="en-US" sz="3000">
                <a:latin typeface="Times New Roman" panose="02020603050405020304" pitchFamily="18" charset="0"/>
                <a:cs typeface="Times New Roman" panose="02020603050405020304" pitchFamily="18" charset="0"/>
              </a:rPr>
              <a:t>("red")</a:t>
            </a:r>
          </a:p>
          <a:p>
            <a:r>
              <a:rPr lang="en-US" sz="3000">
                <a:latin typeface="Times New Roman" panose="02020603050405020304" pitchFamily="18" charset="0"/>
                <a:cs typeface="Times New Roman" panose="02020603050405020304" pitchFamily="18" charset="0"/>
              </a:rPr>
              <a:t>for i in range(50):</a:t>
            </a:r>
          </a:p>
          <a:p>
            <a:r>
              <a:rPr lang="en-US" sz="3000">
                <a:latin typeface="Times New Roman" panose="02020603050405020304" pitchFamily="18" charset="0"/>
                <a:cs typeface="Times New Roman" panose="02020603050405020304" pitchFamily="18" charset="0"/>
              </a:rPr>
              <a:t>    </a:t>
            </a:r>
            <a:r>
              <a:rPr lang="en-US" sz="3000" smtClean="0">
                <a:latin typeface="Times New Roman" panose="02020603050405020304" pitchFamily="18" charset="0"/>
                <a:cs typeface="Times New Roman" panose="02020603050405020304" pitchFamily="18" charset="0"/>
              </a:rPr>
              <a:t>x.forward(100</a:t>
            </a:r>
            <a:r>
              <a:rPr lang="en-US" sz="3000">
                <a:latin typeface="Times New Roman" panose="02020603050405020304" pitchFamily="18" charset="0"/>
                <a:cs typeface="Times New Roman" panose="02020603050405020304" pitchFamily="18" charset="0"/>
              </a:rPr>
              <a:t>)</a:t>
            </a:r>
          </a:p>
          <a:p>
            <a:r>
              <a:rPr lang="en-US" sz="3000">
                <a:latin typeface="Times New Roman" panose="02020603050405020304" pitchFamily="18" charset="0"/>
                <a:cs typeface="Times New Roman" panose="02020603050405020304" pitchFamily="18" charset="0"/>
              </a:rPr>
              <a:t>    </a:t>
            </a:r>
            <a:r>
              <a:rPr lang="en-US" sz="3000" smtClean="0">
                <a:latin typeface="Times New Roman" panose="02020603050405020304" pitchFamily="18" charset="0"/>
                <a:cs typeface="Times New Roman" panose="02020603050405020304" pitchFamily="18" charset="0"/>
              </a:rPr>
              <a:t>x.left(123)    </a:t>
            </a:r>
            <a:endParaRPr lang="en-US" sz="3000">
              <a:latin typeface="Times New Roman" panose="02020603050405020304" pitchFamily="18" charset="0"/>
              <a:cs typeface="Times New Roman" panose="02020603050405020304" pitchFamily="18" charset="0"/>
            </a:endParaRPr>
          </a:p>
          <a:p>
            <a:r>
              <a:rPr lang="en-US" sz="3000">
                <a:latin typeface="Times New Roman" panose="02020603050405020304" pitchFamily="18" charset="0"/>
                <a:cs typeface="Times New Roman" panose="02020603050405020304" pitchFamily="18" charset="0"/>
              </a:rPr>
              <a:t>turtle.done()</a:t>
            </a:r>
          </a:p>
        </p:txBody>
      </p:sp>
      <p:pic>
        <p:nvPicPr>
          <p:cNvPr id="7" name="Picture 6"/>
          <p:cNvPicPr/>
          <p:nvPr/>
        </p:nvPicPr>
        <p:blipFill rotWithShape="1">
          <a:blip r:embed="rId2"/>
          <a:srcRect l="44054" t="21489" r="34341" b="40247"/>
          <a:stretch/>
        </p:blipFill>
        <p:spPr bwMode="auto">
          <a:xfrm>
            <a:off x="3962400" y="1447800"/>
            <a:ext cx="49530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88525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vành nhiều lớp</a:t>
            </a:r>
          </a:p>
        </p:txBody>
      </p:sp>
      <p:sp>
        <p:nvSpPr>
          <p:cNvPr id="3" name="Text Placeholder 2"/>
          <p:cNvSpPr>
            <a:spLocks noGrp="1"/>
          </p:cNvSpPr>
          <p:nvPr>
            <p:ph type="body" idx="1"/>
          </p:nvPr>
        </p:nvSpPr>
        <p:spPr>
          <a:xfrm>
            <a:off x="609600" y="923290"/>
            <a:ext cx="8229600" cy="6032421"/>
          </a:xfrm>
        </p:spPr>
        <p:txBody>
          <a:bodyPr/>
          <a:lstStyle/>
          <a:p>
            <a:r>
              <a:rPr lang="en-US" sz="2300">
                <a:latin typeface="Times New Roman" panose="02020603050405020304" pitchFamily="18" charset="0"/>
                <a:cs typeface="Times New Roman" panose="02020603050405020304" pitchFamily="18" charset="0"/>
              </a:rPr>
              <a:t>import turtle </a:t>
            </a:r>
          </a:p>
          <a:p>
            <a:r>
              <a:rPr lang="en-US" sz="2300">
                <a:latin typeface="Times New Roman" panose="02020603050405020304" pitchFamily="18" charset="0"/>
                <a:cs typeface="Times New Roman" panose="02020603050405020304" pitchFamily="18" charset="0"/>
              </a:rPr>
              <a:t>x = turtle.Turtle</a:t>
            </a:r>
            <a:r>
              <a:rPr lang="en-US" sz="2300" smtClean="0">
                <a:latin typeface="Times New Roman" panose="02020603050405020304" pitchFamily="18" charset="0"/>
                <a:cs typeface="Times New Roman" panose="02020603050405020304" pitchFamily="18" charset="0"/>
              </a:rPr>
              <a:t>()</a:t>
            </a:r>
            <a:endParaRPr lang="en-US" sz="2300">
              <a:latin typeface="Times New Roman" panose="02020603050405020304" pitchFamily="18" charset="0"/>
              <a:cs typeface="Times New Roman" panose="02020603050405020304" pitchFamily="18" charset="0"/>
            </a:endParaRPr>
          </a:p>
          <a:p>
            <a:r>
              <a:rPr lang="en-US" sz="2300" smtClean="0">
                <a:latin typeface="Times New Roman" panose="02020603050405020304" pitchFamily="18" charset="0"/>
                <a:cs typeface="Times New Roman" panose="02020603050405020304" pitchFamily="18" charset="0"/>
              </a:rPr>
              <a:t>x.speed(50)</a:t>
            </a:r>
          </a:p>
          <a:p>
            <a:r>
              <a:rPr lang="en-US" sz="2300" smtClean="0">
                <a:latin typeface="Times New Roman" panose="02020603050405020304" pitchFamily="18" charset="0"/>
                <a:cs typeface="Times New Roman" panose="02020603050405020304" pitchFamily="18" charset="0"/>
              </a:rPr>
              <a:t>x.pencolor(“red”)</a:t>
            </a:r>
            <a:endParaRPr lang="en-US" sz="2300">
              <a:latin typeface="Times New Roman" panose="02020603050405020304" pitchFamily="18" charset="0"/>
              <a:cs typeface="Times New Roman" panose="02020603050405020304" pitchFamily="18" charset="0"/>
            </a:endParaRPr>
          </a:p>
          <a:p>
            <a:r>
              <a:rPr lang="en-US" sz="2300">
                <a:latin typeface="Times New Roman" panose="02020603050405020304" pitchFamily="18" charset="0"/>
                <a:cs typeface="Times New Roman" panose="02020603050405020304" pitchFamily="18" charset="0"/>
              </a:rPr>
              <a:t>for i in range(180):</a:t>
            </a:r>
          </a:p>
          <a:p>
            <a:r>
              <a:rPr lang="en-US" sz="2300">
                <a:latin typeface="Times New Roman" panose="02020603050405020304" pitchFamily="18" charset="0"/>
                <a:cs typeface="Times New Roman" panose="02020603050405020304" pitchFamily="18" charset="0"/>
              </a:rPr>
              <a:t>    x.forward(100)</a:t>
            </a:r>
          </a:p>
          <a:p>
            <a:r>
              <a:rPr lang="en-US" sz="2300">
                <a:latin typeface="Times New Roman" panose="02020603050405020304" pitchFamily="18" charset="0"/>
                <a:cs typeface="Times New Roman" panose="02020603050405020304" pitchFamily="18" charset="0"/>
              </a:rPr>
              <a:t>    x.right(30)</a:t>
            </a:r>
          </a:p>
          <a:p>
            <a:r>
              <a:rPr lang="en-US" sz="2300">
                <a:latin typeface="Times New Roman" panose="02020603050405020304" pitchFamily="18" charset="0"/>
                <a:cs typeface="Times New Roman" panose="02020603050405020304" pitchFamily="18" charset="0"/>
              </a:rPr>
              <a:t>    x.forward(20)</a:t>
            </a:r>
          </a:p>
          <a:p>
            <a:r>
              <a:rPr lang="en-US" sz="2300">
                <a:latin typeface="Times New Roman" panose="02020603050405020304" pitchFamily="18" charset="0"/>
                <a:cs typeface="Times New Roman" panose="02020603050405020304" pitchFamily="18" charset="0"/>
              </a:rPr>
              <a:t>    x.left(60)</a:t>
            </a:r>
          </a:p>
          <a:p>
            <a:r>
              <a:rPr lang="en-US" sz="2300">
                <a:latin typeface="Times New Roman" panose="02020603050405020304" pitchFamily="18" charset="0"/>
                <a:cs typeface="Times New Roman" panose="02020603050405020304" pitchFamily="18" charset="0"/>
              </a:rPr>
              <a:t>    x.forward(50)</a:t>
            </a:r>
          </a:p>
          <a:p>
            <a:r>
              <a:rPr lang="en-US" sz="2300">
                <a:latin typeface="Times New Roman" panose="02020603050405020304" pitchFamily="18" charset="0"/>
                <a:cs typeface="Times New Roman" panose="02020603050405020304" pitchFamily="18" charset="0"/>
              </a:rPr>
              <a:t>    x.right(30)</a:t>
            </a:r>
          </a:p>
          <a:p>
            <a:r>
              <a:rPr lang="en-US" sz="2300">
                <a:latin typeface="Times New Roman" panose="02020603050405020304" pitchFamily="18" charset="0"/>
                <a:cs typeface="Times New Roman" panose="02020603050405020304" pitchFamily="18" charset="0"/>
              </a:rPr>
              <a:t>    </a:t>
            </a:r>
            <a:r>
              <a:rPr lang="en-US" sz="2300" smtClean="0">
                <a:latin typeface="Times New Roman" panose="02020603050405020304" pitchFamily="18" charset="0"/>
                <a:cs typeface="Times New Roman" panose="02020603050405020304" pitchFamily="18" charset="0"/>
              </a:rPr>
              <a:t>x.penup</a:t>
            </a:r>
            <a:r>
              <a:rPr lang="en-US" sz="2300">
                <a:latin typeface="Times New Roman" panose="02020603050405020304" pitchFamily="18" charset="0"/>
                <a:cs typeface="Times New Roman" panose="02020603050405020304" pitchFamily="18" charset="0"/>
              </a:rPr>
              <a:t>()</a:t>
            </a:r>
          </a:p>
          <a:p>
            <a:r>
              <a:rPr lang="en-US" sz="2300">
                <a:latin typeface="Times New Roman" panose="02020603050405020304" pitchFamily="18" charset="0"/>
                <a:cs typeface="Times New Roman" panose="02020603050405020304" pitchFamily="18" charset="0"/>
              </a:rPr>
              <a:t>    x.setposition(0, 0)</a:t>
            </a:r>
          </a:p>
          <a:p>
            <a:r>
              <a:rPr lang="en-US" sz="2300">
                <a:latin typeface="Times New Roman" panose="02020603050405020304" pitchFamily="18" charset="0"/>
                <a:cs typeface="Times New Roman" panose="02020603050405020304" pitchFamily="18" charset="0"/>
              </a:rPr>
              <a:t>    x.pendown</a:t>
            </a:r>
            <a:r>
              <a:rPr lang="en-US" sz="2300" smtClean="0">
                <a:latin typeface="Times New Roman" panose="02020603050405020304" pitchFamily="18" charset="0"/>
                <a:cs typeface="Times New Roman" panose="02020603050405020304" pitchFamily="18" charset="0"/>
              </a:rPr>
              <a:t>()    </a:t>
            </a:r>
            <a:endParaRPr lang="en-US" sz="2300">
              <a:latin typeface="Times New Roman" panose="02020603050405020304" pitchFamily="18" charset="0"/>
              <a:cs typeface="Times New Roman" panose="02020603050405020304" pitchFamily="18" charset="0"/>
            </a:endParaRPr>
          </a:p>
          <a:p>
            <a:r>
              <a:rPr lang="en-US" sz="2300">
                <a:latin typeface="Times New Roman" panose="02020603050405020304" pitchFamily="18" charset="0"/>
                <a:cs typeface="Times New Roman" panose="02020603050405020304" pitchFamily="18" charset="0"/>
              </a:rPr>
              <a:t>    x.right(2</a:t>
            </a:r>
            <a:r>
              <a:rPr lang="en-US" sz="2300" smtClean="0">
                <a:latin typeface="Times New Roman" panose="02020603050405020304" pitchFamily="18" charset="0"/>
                <a:cs typeface="Times New Roman" panose="02020603050405020304" pitchFamily="18" charset="0"/>
              </a:rPr>
              <a:t>)    </a:t>
            </a:r>
            <a:endParaRPr lang="en-US" sz="2300">
              <a:latin typeface="Times New Roman" panose="02020603050405020304" pitchFamily="18" charset="0"/>
              <a:cs typeface="Times New Roman" panose="02020603050405020304" pitchFamily="18" charset="0"/>
            </a:endParaRPr>
          </a:p>
          <a:p>
            <a:r>
              <a:rPr lang="en-US" sz="2300">
                <a:latin typeface="Times New Roman" panose="02020603050405020304" pitchFamily="18" charset="0"/>
                <a:cs typeface="Times New Roman" panose="02020603050405020304" pitchFamily="18" charset="0"/>
              </a:rPr>
              <a:t>turtle.done()</a:t>
            </a:r>
          </a:p>
          <a:p>
            <a:endParaRPr lang="en-US" sz="2400">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2"/>
          <a:srcRect l="35145" t="22919" r="34742" b="24743"/>
          <a:stretch/>
        </p:blipFill>
        <p:spPr bwMode="auto">
          <a:xfrm>
            <a:off x="3886200" y="1524000"/>
            <a:ext cx="4724400" cy="4419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95094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Tạo giao diện GUI</a:t>
            </a:r>
            <a:endParaRPr lang="en-US">
              <a:solidFill>
                <a:srgbClr val="FF0000"/>
              </a:solidFill>
            </a:endParaRPr>
          </a:p>
        </p:txBody>
      </p:sp>
      <p:sp>
        <p:nvSpPr>
          <p:cNvPr id="4" name="Rectangle 1"/>
          <p:cNvSpPr>
            <a:spLocks noGrp="1" noChangeArrowheads="1"/>
          </p:cNvSpPr>
          <p:nvPr>
            <p:ph type="body" idx="1"/>
          </p:nvPr>
        </p:nvSpPr>
        <p:spPr bwMode="auto">
          <a:xfrm>
            <a:off x="228600" y="1120051"/>
            <a:ext cx="9067800"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4000">
                <a:solidFill>
                  <a:schemeClr val="tx1"/>
                </a:solidFill>
                <a:latin typeface="Arial" panose="020B0604020202020204" pitchFamily="34" charset="0"/>
              </a:rPr>
              <a:t>from </a:t>
            </a:r>
            <a:r>
              <a:rPr lang="en-US" altLang="en-US" sz="4000" smtClean="0">
                <a:solidFill>
                  <a:schemeClr val="tx1"/>
                </a:solidFill>
                <a:latin typeface="Arial" panose="020B0604020202020204" pitchFamily="34" charset="0"/>
              </a:rPr>
              <a:t>tkinter </a:t>
            </a:r>
            <a:r>
              <a:rPr lang="en-US" altLang="en-US" sz="4000">
                <a:solidFill>
                  <a:schemeClr val="tx1"/>
                </a:solidFill>
                <a:latin typeface="Arial" panose="020B0604020202020204" pitchFamily="34" charset="0"/>
              </a:rPr>
              <a:t>import *</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a:t>
            </a:r>
            <a:r>
              <a:rPr lang="en-US" altLang="en-US" sz="4000" smtClean="0">
                <a:solidFill>
                  <a:schemeClr val="tx1"/>
                </a:solidFill>
                <a:latin typeface="Arial" panose="020B0604020202020204" pitchFamily="34" charset="0"/>
              </a:rPr>
              <a:t> </a:t>
            </a:r>
            <a:r>
              <a:rPr lang="en-US" altLang="en-US" sz="4000">
                <a:solidFill>
                  <a:schemeClr val="tx1"/>
                </a:solidFill>
                <a:latin typeface="Arial" panose="020B0604020202020204" pitchFamily="34" charset="0"/>
              </a:rPr>
              <a:t>= Tk()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w=Label </a:t>
            </a:r>
            <a:r>
              <a:rPr lang="en-US" altLang="en-US" sz="4000" smtClean="0">
                <a:solidFill>
                  <a:schemeClr val="tx1"/>
                </a:solidFill>
                <a:latin typeface="Arial" panose="020B0604020202020204" pitchFamily="34" charset="0"/>
              </a:rPr>
              <a:t>(</a:t>
            </a:r>
            <a:r>
              <a:rPr lang="en-US" altLang="en-US" sz="4000">
                <a:solidFill>
                  <a:schemeClr val="tx1"/>
                </a:solidFill>
                <a:latin typeface="Arial" panose="020B0604020202020204" pitchFamily="34" charset="0"/>
              </a:rPr>
              <a:t>x</a:t>
            </a:r>
            <a:r>
              <a:rPr lang="en-US" altLang="en-US" sz="4000" smtClean="0">
                <a:solidFill>
                  <a:schemeClr val="tx1"/>
                </a:solidFill>
                <a:latin typeface="Arial" panose="020B0604020202020204" pitchFamily="34" charset="0"/>
              </a:rPr>
              <a:t>, </a:t>
            </a:r>
            <a:r>
              <a:rPr lang="en-US" altLang="en-US" sz="4000">
                <a:solidFill>
                  <a:schemeClr val="tx1"/>
                </a:solidFill>
                <a:latin typeface="Arial" panose="020B0604020202020204" pitchFamily="34" charset="0"/>
              </a:rPr>
              <a:t>text="Giao </a:t>
            </a:r>
            <a:r>
              <a:rPr lang="en-US" altLang="en-US" sz="4000" smtClean="0">
                <a:solidFill>
                  <a:schemeClr val="tx1"/>
                </a:solidFill>
                <a:latin typeface="Arial" panose="020B0604020202020204" pitchFamily="34" charset="0"/>
              </a:rPr>
              <a:t>dien GUI")</a:t>
            </a:r>
            <a:endParaRPr lang="en-US" altLang="en-US" sz="4000">
              <a:solidFill>
                <a:schemeClr val="tx1"/>
              </a:solidFill>
              <a:latin typeface="Arial" panose="020B0604020202020204" pitchFamily="34" charset="0"/>
            </a:endParaRP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w.pack()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a:t>
            </a:r>
            <a:r>
              <a:rPr lang="en-US" altLang="en-US" sz="4000" smtClean="0">
                <a:solidFill>
                  <a:schemeClr val="tx1"/>
                </a:solidFill>
                <a:latin typeface="Arial" panose="020B0604020202020204" pitchFamily="34" charset="0"/>
              </a:rPr>
              <a:t>.mainloop</a:t>
            </a:r>
            <a:r>
              <a:rPr lang="en-US" altLang="en-US" sz="4000">
                <a:solidFill>
                  <a:schemeClr val="tx1"/>
                </a:solidFill>
                <a:latin typeface="Arial" panose="020B0604020202020204" pitchFamily="34" charset="0"/>
              </a:rPr>
              <a:t>()</a:t>
            </a:r>
            <a:endParaRPr kumimoji="0" lang="en-US" altLang="en-US" sz="400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p:nvPr/>
        </p:nvPicPr>
        <p:blipFill rotWithShape="1">
          <a:blip r:embed="rId2"/>
          <a:srcRect l="3207" t="3746" r="85806" b="87139"/>
          <a:stretch/>
        </p:blipFill>
        <p:spPr bwMode="auto">
          <a:xfrm>
            <a:off x="3962400" y="4419600"/>
            <a:ext cx="3715068" cy="1488270"/>
          </a:xfrm>
          <a:prstGeom prst="rect">
            <a:avLst/>
          </a:prstGeom>
          <a:ln>
            <a:solidFill>
              <a:schemeClr val="tx1">
                <a:lumMod val="85000"/>
                <a:lumOff val="1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06125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Tạo giao </a:t>
            </a:r>
            <a:r>
              <a:rPr lang="en-US">
                <a:solidFill>
                  <a:srgbClr val="FF0000"/>
                </a:solidFill>
              </a:rPr>
              <a:t>diện hình </a:t>
            </a:r>
            <a:r>
              <a:rPr lang="en-US" smtClean="0">
                <a:solidFill>
                  <a:srgbClr val="FF0000"/>
                </a:solidFill>
              </a:rPr>
              <a:t>ảnh</a:t>
            </a:r>
            <a:endParaRPr lang="en-US">
              <a:solidFill>
                <a:srgbClr val="FF0000"/>
              </a:solidFill>
            </a:endParaRPr>
          </a:p>
        </p:txBody>
      </p:sp>
      <p:sp>
        <p:nvSpPr>
          <p:cNvPr id="4" name="Rectangle 1"/>
          <p:cNvSpPr>
            <a:spLocks noGrp="1" noChangeArrowheads="1"/>
          </p:cNvSpPr>
          <p:nvPr>
            <p:ph type="body" idx="1"/>
          </p:nvPr>
        </p:nvSpPr>
        <p:spPr bwMode="auto">
          <a:xfrm>
            <a:off x="50800" y="990600"/>
            <a:ext cx="9067800"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4000">
                <a:solidFill>
                  <a:schemeClr val="tx1"/>
                </a:solidFill>
                <a:latin typeface="Arial" panose="020B0604020202020204" pitchFamily="34" charset="0"/>
              </a:rPr>
              <a:t>from </a:t>
            </a:r>
            <a:r>
              <a:rPr lang="en-US" altLang="en-US" sz="4000" smtClean="0">
                <a:solidFill>
                  <a:schemeClr val="tx1"/>
                </a:solidFill>
                <a:latin typeface="Arial" panose="020B0604020202020204" pitchFamily="34" charset="0"/>
              </a:rPr>
              <a:t>tkinter </a:t>
            </a:r>
            <a:r>
              <a:rPr lang="en-US" altLang="en-US" sz="4000">
                <a:solidFill>
                  <a:schemeClr val="tx1"/>
                </a:solidFill>
                <a:latin typeface="Arial" panose="020B0604020202020204" pitchFamily="34" charset="0"/>
              </a:rPr>
              <a:t>import *</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x=Tk()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add=PhotoImage(file</a:t>
            </a:r>
            <a:r>
              <a:rPr lang="en-US" altLang="en-US" sz="4000" smtClean="0">
                <a:solidFill>
                  <a:schemeClr val="tx1"/>
                </a:solidFill>
                <a:latin typeface="Arial" panose="020B0604020202020204" pitchFamily="34" charset="0"/>
              </a:rPr>
              <a:t>='hunre.gif</a:t>
            </a:r>
            <a:r>
              <a:rPr lang="en-US" altLang="en-US" sz="4000">
                <a:solidFill>
                  <a:schemeClr val="tx1"/>
                </a:solidFill>
                <a:latin typeface="Arial" panose="020B0604020202020204" pitchFamily="34" charset="0"/>
              </a:rPr>
              <a:t>')</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img=Label(x, image=add)</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img.pack()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x.mainloop()</a:t>
            </a:r>
          </a:p>
          <a:p>
            <a:pPr lvl="0" algn="l" rtl="0" eaLnBrk="0" fontAlgn="base" hangingPunct="0">
              <a:spcBef>
                <a:spcPct val="0"/>
              </a:spcBef>
              <a:spcAft>
                <a:spcPct val="0"/>
              </a:spcAft>
            </a:pPr>
            <a:endParaRPr kumimoji="0" lang="en-US" altLang="en-US" sz="400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p:nvPr/>
        </p:nvPicPr>
        <p:blipFill rotWithShape="1">
          <a:blip r:embed="rId2"/>
          <a:srcRect l="28760" t="26862" r="42857" b="18589"/>
          <a:stretch/>
        </p:blipFill>
        <p:spPr bwMode="auto">
          <a:xfrm>
            <a:off x="5486400" y="3657600"/>
            <a:ext cx="2362200" cy="2420431"/>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8513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84721"/>
          </a:xfrm>
        </p:spPr>
        <p:txBody>
          <a:bodyPr/>
          <a:lstStyle/>
          <a:p>
            <a:pPr lvl="0" algn="just"/>
            <a:endParaRPr lang="en-US" sz="25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460375" y="1303972"/>
            <a:ext cx="7997825" cy="4905461"/>
          </a:xfrm>
          <a:prstGeom prst="rect">
            <a:avLst/>
          </a:prstGeom>
        </p:spPr>
      </p:pic>
    </p:spTree>
    <p:extLst>
      <p:ext uri="{BB962C8B-B14F-4D97-AF65-F5344CB8AC3E}">
        <p14:creationId xmlns:p14="http://schemas.microsoft.com/office/powerpoint/2010/main" val="1625966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Tạo giao </a:t>
            </a:r>
            <a:r>
              <a:rPr lang="en-US">
                <a:solidFill>
                  <a:srgbClr val="FF0000"/>
                </a:solidFill>
              </a:rPr>
              <a:t>diện </a:t>
            </a:r>
            <a:r>
              <a:rPr lang="en-US" smtClean="0">
                <a:solidFill>
                  <a:srgbClr val="FF0000"/>
                </a:solidFill>
              </a:rPr>
              <a:t>nút Button</a:t>
            </a:r>
            <a:endParaRPr lang="en-US">
              <a:solidFill>
                <a:srgbClr val="FF0000"/>
              </a:solidFill>
            </a:endParaRPr>
          </a:p>
        </p:txBody>
      </p:sp>
      <p:sp>
        <p:nvSpPr>
          <p:cNvPr id="4" name="Rectangle 1"/>
          <p:cNvSpPr>
            <a:spLocks noGrp="1" noChangeArrowheads="1"/>
          </p:cNvSpPr>
          <p:nvPr>
            <p:ph type="body" idx="1"/>
          </p:nvPr>
        </p:nvSpPr>
        <p:spPr bwMode="auto">
          <a:xfrm>
            <a:off x="10160" y="990600"/>
            <a:ext cx="906780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2800">
                <a:solidFill>
                  <a:schemeClr val="tx1"/>
                </a:solidFill>
                <a:latin typeface="Arial" panose="020B0604020202020204" pitchFamily="34" charset="0"/>
              </a:rPr>
              <a:t>import </a:t>
            </a:r>
            <a:r>
              <a:rPr lang="en-US" altLang="en-US" sz="2800" smtClean="0">
                <a:solidFill>
                  <a:schemeClr val="tx1"/>
                </a:solidFill>
                <a:latin typeface="Arial" panose="020B0604020202020204" pitchFamily="34" charset="0"/>
              </a:rPr>
              <a:t>tkinter</a:t>
            </a:r>
            <a:endParaRPr lang="en-US" altLang="en-US" sz="2800">
              <a:solidFill>
                <a:schemeClr val="tx1"/>
              </a:solidFill>
              <a:latin typeface="Arial" panose="020B0604020202020204" pitchFamily="34" charset="0"/>
            </a:endParaRP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import tkMessageBox</a:t>
            </a:r>
          </a:p>
          <a:p>
            <a:pPr lvl="0" algn="l" rtl="0" eaLnBrk="0" fontAlgn="base" hangingPunct="0">
              <a:spcBef>
                <a:spcPct val="0"/>
              </a:spcBef>
              <a:spcAft>
                <a:spcPct val="0"/>
              </a:spcAft>
            </a:pPr>
            <a:r>
              <a:rPr lang="en-US" altLang="en-US" sz="2800" smtClean="0">
                <a:solidFill>
                  <a:schemeClr val="tx1"/>
                </a:solidFill>
                <a:latin typeface="Arial" panose="020B0604020202020204" pitchFamily="34" charset="0"/>
              </a:rPr>
              <a:t>x=tkinter.Tk</a:t>
            </a:r>
            <a:r>
              <a:rPr lang="en-US" altLang="en-US" sz="2800">
                <a:solidFill>
                  <a:schemeClr val="tx1"/>
                </a:solidFill>
                <a:latin typeface="Arial" panose="020B0604020202020204" pitchFamily="34" charset="0"/>
              </a:rPr>
              <a:t>()</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def Ham():</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    tkMessageBox.showinfo("Hello Python","Hello World")</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B=Tkinter.Button(x,text="Hello",command=Ham)</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B.pack()</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x.mainloop()</a:t>
            </a:r>
            <a:endParaRPr kumimoji="0" lang="en-US" altLang="en-US" sz="2800" i="0" u="none" strike="noStrike" cap="none" normalizeH="0" baseline="0" smtClean="0">
              <a:ln>
                <a:noFill/>
              </a:ln>
              <a:solidFill>
                <a:schemeClr val="tx1"/>
              </a:solidFill>
              <a:effectLst/>
              <a:latin typeface="Arial" panose="020B0604020202020204" pitchFamily="34" charset="0"/>
            </a:endParaRPr>
          </a:p>
        </p:txBody>
      </p:sp>
      <p:pic>
        <p:nvPicPr>
          <p:cNvPr id="6" name="Picture 5"/>
          <p:cNvPicPr/>
          <p:nvPr/>
        </p:nvPicPr>
        <p:blipFill rotWithShape="1">
          <a:blip r:embed="rId2"/>
          <a:srcRect l="28299" t="40375" r="46612" b="35529"/>
          <a:stretch/>
        </p:blipFill>
        <p:spPr bwMode="auto">
          <a:xfrm>
            <a:off x="4648200" y="4191000"/>
            <a:ext cx="3810000" cy="1989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13491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Tạo giao </a:t>
            </a:r>
            <a:r>
              <a:rPr lang="en-US">
                <a:solidFill>
                  <a:srgbClr val="FF0000"/>
                </a:solidFill>
              </a:rPr>
              <a:t>diện </a:t>
            </a:r>
            <a:r>
              <a:rPr lang="en-US" smtClean="0">
                <a:solidFill>
                  <a:srgbClr val="FF0000"/>
                </a:solidFill>
              </a:rPr>
              <a:t>nút Radio Button</a:t>
            </a:r>
            <a:endParaRPr lang="en-US">
              <a:solidFill>
                <a:srgbClr val="FF0000"/>
              </a:solidFill>
            </a:endParaRPr>
          </a:p>
        </p:txBody>
      </p:sp>
      <p:sp>
        <p:nvSpPr>
          <p:cNvPr id="4" name="Rectangle 1"/>
          <p:cNvSpPr>
            <a:spLocks noGrp="1" noChangeArrowheads="1"/>
          </p:cNvSpPr>
          <p:nvPr>
            <p:ph type="body" idx="1"/>
          </p:nvPr>
        </p:nvSpPr>
        <p:spPr bwMode="auto">
          <a:xfrm>
            <a:off x="10160" y="2714149"/>
            <a:ext cx="90678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endParaRPr kumimoji="0" lang="en-US" altLang="en-US" sz="280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p:nvPr/>
        </p:nvPicPr>
        <p:blipFill rotWithShape="1">
          <a:blip r:embed="rId2"/>
          <a:srcRect l="20793" t="24468" r="55953" b="14886"/>
          <a:stretch/>
        </p:blipFill>
        <p:spPr bwMode="auto">
          <a:xfrm>
            <a:off x="76200" y="1064254"/>
            <a:ext cx="8610600" cy="52603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8067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Tạo giao </a:t>
            </a:r>
            <a:r>
              <a:rPr lang="en-US">
                <a:solidFill>
                  <a:srgbClr val="FF0000"/>
                </a:solidFill>
              </a:rPr>
              <a:t>diện </a:t>
            </a:r>
            <a:r>
              <a:rPr lang="en-US" smtClean="0">
                <a:solidFill>
                  <a:srgbClr val="FF0000"/>
                </a:solidFill>
              </a:rPr>
              <a:t>nút CheckBox</a:t>
            </a:r>
            <a:endParaRPr lang="en-US">
              <a:solidFill>
                <a:srgbClr val="FF0000"/>
              </a:solidFill>
            </a:endParaRPr>
          </a:p>
        </p:txBody>
      </p:sp>
      <p:pic>
        <p:nvPicPr>
          <p:cNvPr id="5" name="Picture 4"/>
          <p:cNvPicPr/>
          <p:nvPr/>
        </p:nvPicPr>
        <p:blipFill rotWithShape="1">
          <a:blip r:embed="rId2"/>
          <a:srcRect l="15024" t="28217" r="48535" b="39346"/>
          <a:stretch/>
        </p:blipFill>
        <p:spPr bwMode="auto">
          <a:xfrm>
            <a:off x="136842" y="1371600"/>
            <a:ext cx="9007158" cy="4114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90074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228600" y="1658898"/>
            <a:ext cx="83820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sz="3200">
                <a:solidFill>
                  <a:srgbClr val="FF0000"/>
                </a:solidFill>
                <a:latin typeface="Times New Roman" panose="02020603050405020304" pitchFamily="18" charset="0"/>
                <a:cs typeface="Times New Roman" panose="02020603050405020304" pitchFamily="18" charset="0"/>
              </a:rPr>
              <a:t>import matplotlib.pyplot as pyplot</a:t>
            </a:r>
            <a:endParaRPr kumimoji="0" lang="en-US" altLang="en-US" sz="2200" b="0"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152400" y="3488561"/>
            <a:ext cx="8382000"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smtClean="0">
                <a:ln>
                  <a:noFill/>
                </a:ln>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n-US" sz="3200" b="0" i="0" u="none" strike="noStrike" cap="none" normalizeH="0" baseline="0" smtClean="0">
                <a:ln>
                  <a:noFill/>
                </a:ln>
                <a:effectLst/>
                <a:latin typeface="Times New Roman" panose="02020603050405020304" pitchFamily="18" charset="0"/>
                <a:cs typeface="Times New Roman" panose="02020603050405020304" pitchFamily="18" charset="0"/>
              </a:rPr>
              <a:t>Bổ</a:t>
            </a:r>
            <a:r>
              <a:rPr kumimoji="0" lang="en-US" altLang="en-US" sz="3200" b="0" i="0" u="none" strike="noStrike" cap="none" normalizeH="0" smtClean="0">
                <a:ln>
                  <a:noFill/>
                </a:ln>
                <a:effectLst/>
                <a:latin typeface="Times New Roman" panose="02020603050405020304" pitchFamily="18" charset="0"/>
                <a:cs typeface="Times New Roman" panose="02020603050405020304" pitchFamily="18" charset="0"/>
              </a:rPr>
              <a:t> sung thư viện vào Python</a:t>
            </a:r>
            <a:endParaRPr kumimoji="0" lang="en-US" altLang="en-US" sz="3200" b="0" i="0" u="none" strike="noStrike" cap="none" normalizeH="0" baseline="0" smtClean="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71483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152400" y="1066800"/>
            <a:ext cx="8382000"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sz="3200">
                <a:solidFill>
                  <a:srgbClr val="7030A0"/>
                </a:solidFill>
                <a:latin typeface="Times New Roman" panose="02020603050405020304" pitchFamily="18" charset="0"/>
                <a:cs typeface="Times New Roman" panose="02020603050405020304" pitchFamily="18" charset="0"/>
              </a:rPr>
              <a:t>import matplotlib.pyplot as pyplot</a:t>
            </a:r>
          </a:p>
          <a:p>
            <a:pPr lvl="0" algn="just" rtl="0" eaLnBrk="0" fontAlgn="base" hangingPunct="0">
              <a:spcBef>
                <a:spcPct val="0"/>
              </a:spcBef>
              <a:spcAft>
                <a:spcPct val="0"/>
              </a:spcAft>
            </a:pPr>
            <a:r>
              <a:rPr lang="en-US" sz="3200">
                <a:solidFill>
                  <a:schemeClr val="tx1"/>
                </a:solidFill>
                <a:latin typeface="Times New Roman" panose="02020603050405020304" pitchFamily="18" charset="0"/>
                <a:cs typeface="Times New Roman" panose="02020603050405020304" pitchFamily="18" charset="0"/>
              </a:rPr>
              <a:t>#Các giá trị tuần tự trên biểu đồ từ trái-&gt;phải</a:t>
            </a:r>
          </a:p>
          <a:p>
            <a:pPr lvl="0" algn="just" rtl="0" eaLnBrk="0" fontAlgn="base" hangingPunct="0">
              <a:spcBef>
                <a:spcPct val="0"/>
              </a:spcBef>
              <a:spcAft>
                <a:spcPct val="0"/>
              </a:spcAft>
            </a:pPr>
            <a:r>
              <a:rPr lang="en-US" sz="3200">
                <a:solidFill>
                  <a:srgbClr val="7030A0"/>
                </a:solidFill>
                <a:latin typeface="Times New Roman" panose="02020603050405020304" pitchFamily="18" charset="0"/>
                <a:cs typeface="Times New Roman" panose="02020603050405020304" pitchFamily="18" charset="0"/>
              </a:rPr>
              <a:t>pyplot.plot([1, 0.25, 0.5, 2, 3, 3.75, 3.5])</a:t>
            </a:r>
          </a:p>
          <a:p>
            <a:pPr lvl="0" algn="just" rtl="0" eaLnBrk="0" fontAlgn="base" hangingPunct="0">
              <a:spcBef>
                <a:spcPct val="0"/>
              </a:spcBef>
              <a:spcAft>
                <a:spcPct val="0"/>
              </a:spcAft>
            </a:pPr>
            <a:r>
              <a:rPr lang="en-US" sz="3200">
                <a:solidFill>
                  <a:schemeClr val="tx1"/>
                </a:solidFill>
                <a:latin typeface="Times New Roman" panose="02020603050405020304" pitchFamily="18" charset="0"/>
                <a:cs typeface="Times New Roman" panose="02020603050405020304" pitchFamily="18" charset="0"/>
              </a:rPr>
              <a:t>#Hiển thị biểu đồ lên window</a:t>
            </a:r>
          </a:p>
          <a:p>
            <a:pPr lvl="0" algn="just" rtl="0" eaLnBrk="0" fontAlgn="base" hangingPunct="0">
              <a:spcBef>
                <a:spcPct val="0"/>
              </a:spcBef>
              <a:spcAft>
                <a:spcPct val="0"/>
              </a:spcAft>
            </a:pPr>
            <a:r>
              <a:rPr lang="en-US" sz="3200">
                <a:solidFill>
                  <a:srgbClr val="7030A0"/>
                </a:solidFill>
                <a:latin typeface="Times New Roman" panose="02020603050405020304" pitchFamily="18" charset="0"/>
                <a:cs typeface="Times New Roman" panose="02020603050405020304" pitchFamily="18" charset="0"/>
              </a:rPr>
              <a:t>pyplot.show()</a:t>
            </a:r>
            <a:endParaRPr lang="en-US" sz="3200">
              <a:solidFill>
                <a:srgbClr val="7030A0"/>
              </a:solidFill>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3"/>
          <a:srcRect l="12890" t="27899" r="47153" b="19844"/>
          <a:stretch/>
        </p:blipFill>
        <p:spPr bwMode="auto">
          <a:xfrm>
            <a:off x="3200400" y="3200400"/>
            <a:ext cx="5143500" cy="3200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97178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0" y="1079956"/>
            <a:ext cx="8382000"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kumimoji="0" lang="en-US" altLang="en-US" sz="2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rPr>
              <a:t>Ví</a:t>
            </a:r>
            <a:r>
              <a:rPr kumimoji="0" lang="en-US" altLang="en-US" sz="2200" b="0" i="0" u="none" strike="noStrike" cap="none" normalizeH="0" smtClean="0">
                <a:ln>
                  <a:noFill/>
                </a:ln>
                <a:solidFill>
                  <a:srgbClr val="7030A0"/>
                </a:solidFill>
                <a:effectLst/>
                <a:latin typeface="Times New Roman" panose="02020603050405020304" pitchFamily="18" charset="0"/>
                <a:cs typeface="Times New Roman" panose="02020603050405020304" pitchFamily="18" charset="0"/>
              </a:rPr>
              <a:t> dụ: </a:t>
            </a:r>
            <a:r>
              <a:rPr kumimoji="0" lang="en-US" altLang="en-US" sz="2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rPr>
              <a:t>Hiển</a:t>
            </a:r>
            <a:r>
              <a:rPr kumimoji="0" lang="en-US" altLang="en-US" sz="2200" b="0" i="0" u="none" strike="noStrike" cap="none" normalizeH="0" smtClean="0">
                <a:ln>
                  <a:noFill/>
                </a:ln>
                <a:solidFill>
                  <a:srgbClr val="7030A0"/>
                </a:solidFill>
                <a:effectLst/>
                <a:latin typeface="Times New Roman" panose="02020603050405020304" pitchFamily="18" charset="0"/>
                <a:cs typeface="Times New Roman" panose="02020603050405020304" pitchFamily="18" charset="0"/>
              </a:rPr>
              <a:t> thị dạng đồ thị sau:</a:t>
            </a:r>
            <a:endParaRPr kumimoji="0" lang="en-US" altLang="en-US" sz="2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3"/>
          <a:srcRect l="4796" t="11550" r="54545" b="31045"/>
          <a:stretch/>
        </p:blipFill>
        <p:spPr bwMode="auto">
          <a:xfrm>
            <a:off x="685800" y="1510843"/>
            <a:ext cx="8305800" cy="49031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98433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228600" y="990600"/>
            <a:ext cx="8382000"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kumimoji="0" lang="en-US" altLang="en-US" sz="2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rPr>
              <a:t>Hiển</a:t>
            </a:r>
            <a:r>
              <a:rPr kumimoji="0" lang="en-US" altLang="en-US" sz="2200" b="0" i="0" u="none" strike="noStrike" cap="none" normalizeH="0" smtClean="0">
                <a:ln>
                  <a:noFill/>
                </a:ln>
                <a:solidFill>
                  <a:srgbClr val="7030A0"/>
                </a:solidFill>
                <a:effectLst/>
                <a:latin typeface="Times New Roman" panose="02020603050405020304" pitchFamily="18" charset="0"/>
                <a:cs typeface="Times New Roman" panose="02020603050405020304" pitchFamily="18" charset="0"/>
              </a:rPr>
              <a:t> thị dạng đồ thị sau:</a:t>
            </a:r>
          </a:p>
          <a:p>
            <a:pPr lvl="0" algn="just" rtl="0" eaLnBrk="0" fontAlgn="base" hangingPunct="0">
              <a:spcBef>
                <a:spcPct val="0"/>
              </a:spcBef>
              <a:spcAft>
                <a:spcPct val="0"/>
              </a:spcAft>
            </a:pPr>
            <a:r>
              <a:rPr lang="vi-VN" altLang="en-US" sz="2200">
                <a:solidFill>
                  <a:srgbClr val="7030A0"/>
                </a:solidFill>
                <a:latin typeface="Times New Roman" panose="02020603050405020304" pitchFamily="18" charset="0"/>
                <a:cs typeface="Times New Roman" panose="02020603050405020304" pitchFamily="18" charset="0"/>
              </a:rPr>
              <a:t>import matplotlib.pyplot as pyplot</a:t>
            </a:r>
          </a:p>
          <a:p>
            <a:pPr lvl="0" algn="just" rtl="0" eaLnBrk="0" fontAlgn="base" hangingPunct="0">
              <a:spcBef>
                <a:spcPct val="0"/>
              </a:spcBef>
              <a:spcAft>
                <a:spcPct val="0"/>
              </a:spcAft>
            </a:pPr>
            <a:r>
              <a:rPr lang="vi-VN" altLang="en-US" sz="2200">
                <a:solidFill>
                  <a:schemeClr val="tx1"/>
                </a:solidFill>
                <a:latin typeface="Times New Roman" panose="02020603050405020304" pitchFamily="18" charset="0"/>
                <a:cs typeface="Times New Roman" panose="02020603050405020304" pitchFamily="18" charset="0"/>
              </a:rPr>
              <a:t># Tạo tập dữ liệu</a:t>
            </a:r>
          </a:p>
          <a:p>
            <a:pPr lvl="0" algn="just" rtl="0" eaLnBrk="0" fontAlgn="base" hangingPunct="0">
              <a:spcBef>
                <a:spcPct val="0"/>
              </a:spcBef>
              <a:spcAft>
                <a:spcPct val="0"/>
              </a:spcAft>
            </a:pPr>
            <a:r>
              <a:rPr lang="vi-VN" altLang="en-US" sz="2200">
                <a:solidFill>
                  <a:srgbClr val="7030A0"/>
                </a:solidFill>
                <a:latin typeface="Times New Roman" panose="02020603050405020304" pitchFamily="18" charset="0"/>
                <a:cs typeface="Times New Roman" panose="02020603050405020304" pitchFamily="18" charset="0"/>
              </a:rPr>
              <a:t>x = [0, 1, 2, 3, 4, 5, 6]</a:t>
            </a:r>
          </a:p>
          <a:p>
            <a:pPr lvl="0" algn="just" rtl="0" eaLnBrk="0" fontAlgn="base" hangingPunct="0">
              <a:spcBef>
                <a:spcPct val="0"/>
              </a:spcBef>
              <a:spcAft>
                <a:spcPct val="0"/>
              </a:spcAft>
            </a:pPr>
            <a:r>
              <a:rPr lang="vi-VN" altLang="en-US" sz="2200">
                <a:solidFill>
                  <a:srgbClr val="7030A0"/>
                </a:solidFill>
                <a:latin typeface="Times New Roman" panose="02020603050405020304" pitchFamily="18" charset="0"/>
                <a:cs typeface="Times New Roman" panose="02020603050405020304" pitchFamily="18" charset="0"/>
              </a:rPr>
              <a:t>y = [0, 2, 6, 14, 30, 43, 75]</a:t>
            </a:r>
          </a:p>
          <a:p>
            <a:pPr lvl="0" algn="just" rtl="0" eaLnBrk="0" fontAlgn="base" hangingPunct="0">
              <a:spcBef>
                <a:spcPct val="0"/>
              </a:spcBef>
              <a:spcAft>
                <a:spcPct val="0"/>
              </a:spcAft>
            </a:pPr>
            <a:r>
              <a:rPr lang="vi-VN" altLang="en-US" sz="2200">
                <a:solidFill>
                  <a:schemeClr val="tx1"/>
                </a:solidFill>
                <a:latin typeface="Times New Roman" panose="02020603050405020304" pitchFamily="18" charset="0"/>
                <a:cs typeface="Times New Roman" panose="02020603050405020304" pitchFamily="18" charset="0"/>
              </a:rPr>
              <a:t># Tạo vùng tiêu đề</a:t>
            </a:r>
          </a:p>
          <a:p>
            <a:pPr lvl="0" algn="just" rtl="0" eaLnBrk="0" fontAlgn="base" hangingPunct="0">
              <a:spcBef>
                <a:spcPct val="0"/>
              </a:spcBef>
              <a:spcAft>
                <a:spcPct val="0"/>
              </a:spcAft>
            </a:pPr>
            <a:r>
              <a:rPr lang="vi-VN" altLang="en-US" sz="2200">
                <a:solidFill>
                  <a:srgbClr val="7030A0"/>
                </a:solidFill>
                <a:latin typeface="Times New Roman" panose="02020603050405020304" pitchFamily="18" charset="0"/>
                <a:cs typeface="Times New Roman" panose="02020603050405020304" pitchFamily="18" charset="0"/>
              </a:rPr>
              <a:t>pyplot.ylabel('Speed', fontsize=12)</a:t>
            </a:r>
          </a:p>
          <a:p>
            <a:pPr lvl="0" algn="just" rtl="0" eaLnBrk="0" fontAlgn="base" hangingPunct="0">
              <a:spcBef>
                <a:spcPct val="0"/>
              </a:spcBef>
              <a:spcAft>
                <a:spcPct val="0"/>
              </a:spcAft>
            </a:pPr>
            <a:r>
              <a:rPr lang="vi-VN" altLang="en-US" sz="2200">
                <a:solidFill>
                  <a:srgbClr val="7030A0"/>
                </a:solidFill>
                <a:latin typeface="Times New Roman" panose="02020603050405020304" pitchFamily="18" charset="0"/>
                <a:cs typeface="Times New Roman" panose="02020603050405020304" pitchFamily="18" charset="0"/>
              </a:rPr>
              <a:t>pyplot.xlabel('Time', fontsize=12)</a:t>
            </a:r>
          </a:p>
          <a:p>
            <a:pPr lvl="0" algn="just" rtl="0" eaLnBrk="0" fontAlgn="base" hangingPunct="0">
              <a:spcBef>
                <a:spcPct val="0"/>
              </a:spcBef>
              <a:spcAft>
                <a:spcPct val="0"/>
              </a:spcAft>
            </a:pPr>
            <a:r>
              <a:rPr lang="vi-VN" altLang="en-US" sz="2200">
                <a:solidFill>
                  <a:schemeClr val="tx1"/>
                </a:solidFill>
                <a:latin typeface="Times New Roman" panose="02020603050405020304" pitchFamily="18" charset="0"/>
                <a:cs typeface="Times New Roman" panose="02020603050405020304" pitchFamily="18" charset="0"/>
              </a:rPr>
              <a:t># Tao tiêu đề</a:t>
            </a:r>
          </a:p>
          <a:p>
            <a:pPr lvl="0" algn="just" rtl="0" eaLnBrk="0" fontAlgn="base" hangingPunct="0">
              <a:spcBef>
                <a:spcPct val="0"/>
              </a:spcBef>
              <a:spcAft>
                <a:spcPct val="0"/>
              </a:spcAft>
            </a:pPr>
            <a:r>
              <a:rPr lang="vi-VN" altLang="en-US" sz="2200">
                <a:solidFill>
                  <a:srgbClr val="7030A0"/>
                </a:solidFill>
                <a:latin typeface="Times New Roman" panose="02020603050405020304" pitchFamily="18" charset="0"/>
                <a:cs typeface="Times New Roman" panose="02020603050405020304" pitchFamily="18" charset="0"/>
              </a:rPr>
              <a:t>pyplot.title("Speed v Time")</a:t>
            </a:r>
          </a:p>
          <a:p>
            <a:pPr lvl="0" algn="just" rtl="0" eaLnBrk="0" fontAlgn="base" hangingPunct="0">
              <a:spcBef>
                <a:spcPct val="0"/>
              </a:spcBef>
              <a:spcAft>
                <a:spcPct val="0"/>
              </a:spcAft>
            </a:pPr>
            <a:r>
              <a:rPr lang="vi-VN" altLang="en-US" sz="2200">
                <a:solidFill>
                  <a:schemeClr val="tx1"/>
                </a:solidFill>
                <a:latin typeface="Times New Roman" panose="02020603050405020304" pitchFamily="18" charset="0"/>
                <a:cs typeface="Times New Roman" panose="02020603050405020304" pitchFamily="18" charset="0"/>
              </a:rPr>
              <a:t># Hiển thị dạng đồ thị</a:t>
            </a:r>
          </a:p>
          <a:p>
            <a:pPr lvl="0" algn="just" rtl="0" eaLnBrk="0" fontAlgn="base" hangingPunct="0">
              <a:spcBef>
                <a:spcPct val="0"/>
              </a:spcBef>
              <a:spcAft>
                <a:spcPct val="0"/>
              </a:spcAft>
            </a:pPr>
            <a:r>
              <a:rPr lang="vi-VN" altLang="en-US" sz="2200">
                <a:solidFill>
                  <a:schemeClr val="tx1"/>
                </a:solidFill>
                <a:latin typeface="Times New Roman" panose="02020603050405020304" pitchFamily="18" charset="0"/>
                <a:cs typeface="Times New Roman" panose="02020603050405020304" pitchFamily="18" charset="0"/>
              </a:rPr>
              <a:t># Sử dụng màu xanh vòng tròn đánh dấu ('bo')</a:t>
            </a:r>
          </a:p>
          <a:p>
            <a:pPr lvl="0" algn="just" rtl="0" eaLnBrk="0" fontAlgn="base" hangingPunct="0">
              <a:spcBef>
                <a:spcPct val="0"/>
              </a:spcBef>
              <a:spcAft>
                <a:spcPct val="0"/>
              </a:spcAft>
            </a:pPr>
            <a:r>
              <a:rPr lang="vi-VN" altLang="en-US" sz="2200">
                <a:solidFill>
                  <a:schemeClr val="tx1"/>
                </a:solidFill>
                <a:latin typeface="Times New Roman" panose="02020603050405020304" pitchFamily="18" charset="0"/>
                <a:cs typeface="Times New Roman" panose="02020603050405020304" pitchFamily="18" charset="0"/>
              </a:rPr>
              <a:t># Và đường line ('-')</a:t>
            </a:r>
          </a:p>
          <a:p>
            <a:pPr lvl="0" algn="just" rtl="0" eaLnBrk="0" fontAlgn="base" hangingPunct="0">
              <a:spcBef>
                <a:spcPct val="0"/>
              </a:spcBef>
              <a:spcAft>
                <a:spcPct val="0"/>
              </a:spcAft>
            </a:pPr>
            <a:r>
              <a:rPr lang="vi-VN" altLang="en-US" sz="2200">
                <a:solidFill>
                  <a:srgbClr val="7030A0"/>
                </a:solidFill>
                <a:latin typeface="Times New Roman" panose="02020603050405020304" pitchFamily="18" charset="0"/>
                <a:cs typeface="Times New Roman" panose="02020603050405020304" pitchFamily="18" charset="0"/>
              </a:rPr>
              <a:t>pyplot.plot(x, y, 'bo-')</a:t>
            </a:r>
          </a:p>
          <a:p>
            <a:pPr lvl="0" algn="just" rtl="0" eaLnBrk="0" fontAlgn="base" hangingPunct="0">
              <a:spcBef>
                <a:spcPct val="0"/>
              </a:spcBef>
              <a:spcAft>
                <a:spcPct val="0"/>
              </a:spcAft>
            </a:pPr>
            <a:r>
              <a:rPr lang="vi-VN" altLang="en-US" sz="2200">
                <a:solidFill>
                  <a:srgbClr val="7030A0"/>
                </a:solidFill>
                <a:latin typeface="Times New Roman" panose="02020603050405020304" pitchFamily="18" charset="0"/>
                <a:cs typeface="Times New Roman" panose="02020603050405020304" pitchFamily="18" charset="0"/>
              </a:rPr>
              <a:t>pyplot.show()</a:t>
            </a:r>
            <a:endParaRPr kumimoji="0" lang="en-US" altLang="en-US" sz="2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3"/>
          <a:srcRect l="4796" t="11550" r="54545" b="31045"/>
          <a:stretch/>
        </p:blipFill>
        <p:spPr bwMode="auto">
          <a:xfrm>
            <a:off x="5257800" y="838200"/>
            <a:ext cx="3683876" cy="3962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482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304800" y="1219200"/>
            <a:ext cx="83820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rPr>
              <a:t>Trong</a:t>
            </a:r>
            <a:r>
              <a:rPr kumimoji="0" lang="en-US" altLang="en-US" sz="3200" b="0" i="0" u="none" strike="noStrike" cap="none" normalizeH="0" smtClean="0">
                <a:ln>
                  <a:noFill/>
                </a:ln>
                <a:solidFill>
                  <a:srgbClr val="7030A0"/>
                </a:solidFill>
                <a:effectLst/>
                <a:latin typeface="Times New Roman" panose="02020603050405020304" pitchFamily="18" charset="0"/>
                <a:cs typeface="Times New Roman" panose="02020603050405020304" pitchFamily="18" charset="0"/>
              </a:rPr>
              <a:t> đó</a:t>
            </a:r>
            <a:endPar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3"/>
          <a:srcRect l="37870" t="37139" r="15584" b="31756"/>
          <a:stretch/>
        </p:blipFill>
        <p:spPr bwMode="auto">
          <a:xfrm>
            <a:off x="457200" y="1843514"/>
            <a:ext cx="8458200" cy="44048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76931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304800" y="1219200"/>
            <a:ext cx="83820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rPr>
              <a:t>Trong</a:t>
            </a:r>
            <a:r>
              <a:rPr kumimoji="0" lang="en-US" altLang="en-US" sz="3200" b="0" i="0" u="none" strike="noStrike" cap="none" normalizeH="0" smtClean="0">
                <a:ln>
                  <a:noFill/>
                </a:ln>
                <a:solidFill>
                  <a:srgbClr val="7030A0"/>
                </a:solidFill>
                <a:effectLst/>
                <a:latin typeface="Times New Roman" panose="02020603050405020304" pitchFamily="18" charset="0"/>
                <a:cs typeface="Times New Roman" panose="02020603050405020304" pitchFamily="18" charset="0"/>
              </a:rPr>
              <a:t> đó</a:t>
            </a:r>
            <a:endPar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3"/>
          <a:srcRect l="37862" t="30387" r="28771" b="22699"/>
          <a:stretch/>
        </p:blipFill>
        <p:spPr bwMode="auto">
          <a:xfrm>
            <a:off x="304800" y="1801346"/>
            <a:ext cx="7848600" cy="45994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13362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304800" y="1219200"/>
            <a:ext cx="83820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rPr>
              <a:t>Trong</a:t>
            </a:r>
            <a:r>
              <a:rPr kumimoji="0" lang="en-US" altLang="en-US" sz="3200" b="0" i="0" u="none" strike="noStrike" cap="none" normalizeH="0" smtClean="0">
                <a:ln>
                  <a:noFill/>
                </a:ln>
                <a:solidFill>
                  <a:srgbClr val="7030A0"/>
                </a:solidFill>
                <a:effectLst/>
                <a:latin typeface="Times New Roman" panose="02020603050405020304" pitchFamily="18" charset="0"/>
                <a:cs typeface="Times New Roman" panose="02020603050405020304" pitchFamily="18" charset="0"/>
              </a:rPr>
              <a:t> đó</a:t>
            </a:r>
            <a:endPar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endParaRPr>
          </a:p>
        </p:txBody>
      </p:sp>
      <p:pic>
        <p:nvPicPr>
          <p:cNvPr id="8" name="Picture 7"/>
          <p:cNvPicPr/>
          <p:nvPr/>
        </p:nvPicPr>
        <p:blipFill rotWithShape="1">
          <a:blip r:embed="rId3"/>
          <a:srcRect l="38262" t="60419" r="28659" b="23760"/>
          <a:stretch/>
        </p:blipFill>
        <p:spPr bwMode="auto">
          <a:xfrm>
            <a:off x="990600" y="2057400"/>
            <a:ext cx="7543800" cy="3581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8062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84721"/>
          </a:xfrm>
        </p:spPr>
        <p:txBody>
          <a:bodyPr/>
          <a:lstStyle/>
          <a:p>
            <a:pPr lvl="0" algn="just"/>
            <a:endParaRPr lang="en-US" sz="25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460375" y="999172"/>
            <a:ext cx="8455026" cy="5172717"/>
          </a:xfrm>
          <a:prstGeom prst="rect">
            <a:avLst/>
          </a:prstGeom>
        </p:spPr>
      </p:pic>
    </p:spTree>
    <p:extLst>
      <p:ext uri="{BB962C8B-B14F-4D97-AF65-F5344CB8AC3E}">
        <p14:creationId xmlns:p14="http://schemas.microsoft.com/office/powerpoint/2010/main" val="8313670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304800" y="1219200"/>
            <a:ext cx="83820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rPr>
              <a:t>Ví</a:t>
            </a:r>
            <a:r>
              <a:rPr kumimoji="0" lang="en-US" altLang="en-US" sz="3200" b="0" i="0" u="none" strike="noStrike" cap="none" normalizeH="0" smtClean="0">
                <a:ln>
                  <a:noFill/>
                </a:ln>
                <a:solidFill>
                  <a:srgbClr val="7030A0"/>
                </a:solidFill>
                <a:effectLst/>
                <a:latin typeface="Times New Roman" panose="02020603050405020304" pitchFamily="18" charset="0"/>
                <a:cs typeface="Times New Roman" panose="02020603050405020304" pitchFamily="18" charset="0"/>
              </a:rPr>
              <a:t> dụ Hiển thị đồ thị dạng sau: </a:t>
            </a:r>
            <a:endPar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3"/>
          <a:srcRect l="49456" t="30209" r="10290" b="12210"/>
          <a:stretch/>
        </p:blipFill>
        <p:spPr bwMode="auto">
          <a:xfrm>
            <a:off x="533400" y="1981200"/>
            <a:ext cx="7924800" cy="4343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51076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0" y="768669"/>
            <a:ext cx="8382000"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import matplotlib.pyplot as pyplot</a:t>
            </a:r>
          </a:p>
          <a:p>
            <a:pPr lvl="0" algn="just" rtl="0" eaLnBrk="0" fontAlgn="base" hangingPunct="0">
              <a:spcBef>
                <a:spcPct val="0"/>
              </a:spcBef>
              <a:spcAft>
                <a:spcPct val="0"/>
              </a:spcAft>
            </a:pPr>
            <a:r>
              <a:rPr lang="en-US" altLang="en-US" sz="1600">
                <a:solidFill>
                  <a:schemeClr val="tx1"/>
                </a:solidFill>
                <a:latin typeface="Times New Roman" panose="02020603050405020304" pitchFamily="18" charset="0"/>
                <a:cs typeface="Times New Roman" panose="02020603050405020304" pitchFamily="18" charset="0"/>
              </a:rPr>
              <a:t># Tạo dữ liệu</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riding = ((17, 18, 21, 22, 19, 21, 25, 22, 25, 24),</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(3, 6, 3.5, 4, 5, 6.3, 4.5, 5, 4.5, 4))</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swimming = ((17, 18, 20, 19, 22, 21, 23, 19, 21, 24),</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(8, 9, 7, 10, 7.5, 9, 8, 7, 8.5, 9))</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sailing = ((31, 28, 29, 36, 27, 32, 34, 35, 33, 39),</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(4, 6.3, 6, 3, 5, 7.5, 2, 5, 7, 4))</a:t>
            </a:r>
          </a:p>
          <a:p>
            <a:pPr lvl="0" algn="just" rtl="0" eaLnBrk="0" fontAlgn="base" hangingPunct="0">
              <a:spcBef>
                <a:spcPct val="0"/>
              </a:spcBef>
              <a:spcAft>
                <a:spcPct val="0"/>
              </a:spcAft>
            </a:pPr>
            <a:r>
              <a:rPr lang="en-US" altLang="en-US" sz="1600">
                <a:solidFill>
                  <a:schemeClr val="tx1"/>
                </a:solidFill>
                <a:latin typeface="Times New Roman" panose="02020603050405020304" pitchFamily="18" charset="0"/>
                <a:cs typeface="Times New Roman" panose="02020603050405020304" pitchFamily="18" charset="0"/>
              </a:rPr>
              <a:t># Canh chỉnh tọa độ</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pyplot.scatter(x=riding[0], y=riding[1], c='red', marker='o',</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label='riding')</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pyplot.scatter(x=swimming[0], y=swimming[1], c='green',</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marker='^', label='swimming')</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pyplot.scatter(x=sailing[0], y=sailing[1], c='blue',</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marker='*', label='sailing')</a:t>
            </a:r>
          </a:p>
          <a:p>
            <a:pPr lvl="0" algn="just" rtl="0" eaLnBrk="0" fontAlgn="base" hangingPunct="0">
              <a:spcBef>
                <a:spcPct val="0"/>
              </a:spcBef>
              <a:spcAft>
                <a:spcPct val="0"/>
              </a:spcAft>
            </a:pPr>
            <a:r>
              <a:rPr lang="en-US" altLang="en-US" sz="1600">
                <a:solidFill>
                  <a:schemeClr val="tx1"/>
                </a:solidFill>
                <a:latin typeface="Times New Roman" panose="02020603050405020304" pitchFamily="18" charset="0"/>
                <a:cs typeface="Times New Roman" panose="02020603050405020304" pitchFamily="18" charset="0"/>
              </a:rPr>
              <a:t># Cấu tạo lại đồ thị</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pyplot.xlabel('Age')</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pyplot.ylabel('Hours')</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pyplot.title('Activities Scatter Graph')</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pyplot.legend()</a:t>
            </a:r>
          </a:p>
          <a:p>
            <a:pPr lvl="0" algn="just" rtl="0" eaLnBrk="0" fontAlgn="base" hangingPunct="0">
              <a:spcBef>
                <a:spcPct val="0"/>
              </a:spcBef>
              <a:spcAft>
                <a:spcPct val="0"/>
              </a:spcAft>
            </a:pPr>
            <a:r>
              <a:rPr lang="en-US" altLang="en-US" sz="1600">
                <a:solidFill>
                  <a:schemeClr val="tx1"/>
                </a:solidFill>
                <a:latin typeface="Times New Roman" panose="02020603050405020304" pitchFamily="18" charset="0"/>
                <a:cs typeface="Times New Roman" panose="02020603050405020304" pitchFamily="18" charset="0"/>
              </a:rPr>
              <a:t>#Hiển thị lên đồ thị</a:t>
            </a:r>
          </a:p>
          <a:p>
            <a:pPr lvl="0" algn="just" rtl="0" eaLnBrk="0" fontAlgn="base" hangingPunct="0">
              <a:spcBef>
                <a:spcPct val="0"/>
              </a:spcBef>
              <a:spcAft>
                <a:spcPct val="0"/>
              </a:spcAft>
            </a:pPr>
            <a:r>
              <a:rPr lang="en-US" altLang="en-US" sz="1600">
                <a:solidFill>
                  <a:srgbClr val="7030A0"/>
                </a:solidFill>
                <a:latin typeface="Times New Roman" panose="02020603050405020304" pitchFamily="18" charset="0"/>
                <a:cs typeface="Times New Roman" panose="02020603050405020304" pitchFamily="18" charset="0"/>
              </a:rPr>
              <a:t>pyplot.show()</a:t>
            </a:r>
          </a:p>
        </p:txBody>
      </p:sp>
      <p:pic>
        <p:nvPicPr>
          <p:cNvPr id="6" name="Picture 5"/>
          <p:cNvPicPr/>
          <p:nvPr/>
        </p:nvPicPr>
        <p:blipFill rotWithShape="1">
          <a:blip r:embed="rId3"/>
          <a:srcRect l="49456" t="30209" r="10290" b="12210"/>
          <a:stretch/>
        </p:blipFill>
        <p:spPr bwMode="auto">
          <a:xfrm>
            <a:off x="5791200" y="1371600"/>
            <a:ext cx="3048000" cy="2362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434946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304800" y="1219200"/>
            <a:ext cx="83820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rPr>
              <a:t>Ví</a:t>
            </a:r>
            <a:r>
              <a:rPr kumimoji="0" lang="en-US" altLang="en-US" sz="3200" b="0" i="0" u="none" strike="noStrike" cap="none" normalizeH="0" smtClean="0">
                <a:ln>
                  <a:noFill/>
                </a:ln>
                <a:solidFill>
                  <a:srgbClr val="7030A0"/>
                </a:solidFill>
                <a:effectLst/>
                <a:latin typeface="Times New Roman" panose="02020603050405020304" pitchFamily="18" charset="0"/>
                <a:cs typeface="Times New Roman" panose="02020603050405020304" pitchFamily="18" charset="0"/>
              </a:rPr>
              <a:t> dụ Hiển thị đồ thị dạng sau: </a:t>
            </a:r>
            <a:endPar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3"/>
          <a:srcRect l="7791" t="11373" r="46654" b="25541"/>
          <a:stretch/>
        </p:blipFill>
        <p:spPr bwMode="auto">
          <a:xfrm>
            <a:off x="533400" y="1803974"/>
            <a:ext cx="8153400" cy="42158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75393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228600" y="990600"/>
            <a:ext cx="8382000"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import numpy as np</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import matplotlib.pyplot as pyplot</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x = (5, 5.5, 6, 6.5, 7, 8, 9, 10)</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y = (120, 115, 100, 112, 80, 85, 69, 65)</a:t>
            </a:r>
          </a:p>
          <a:p>
            <a:pPr lvl="0" algn="just" rtl="0" eaLnBrk="0" fontAlgn="base" hangingPunct="0">
              <a:spcBef>
                <a:spcPct val="0"/>
              </a:spcBef>
              <a:spcAft>
                <a:spcPct val="0"/>
              </a:spcAft>
            </a:pPr>
            <a:r>
              <a:rPr lang="en-US" altLang="en-US" sz="2800">
                <a:solidFill>
                  <a:schemeClr val="tx1"/>
                </a:solidFill>
                <a:latin typeface="Times New Roman" panose="02020603050405020304" pitchFamily="18" charset="0"/>
                <a:cs typeface="Times New Roman" panose="02020603050405020304" pitchFamily="18" charset="0"/>
              </a:rPr>
              <a:t># </a:t>
            </a:r>
            <a:r>
              <a:rPr lang="en-US" altLang="en-US" sz="2800" smtClean="0">
                <a:solidFill>
                  <a:schemeClr val="tx1"/>
                </a:solidFill>
                <a:latin typeface="Times New Roman" panose="02020603050405020304" pitchFamily="18" charset="0"/>
                <a:cs typeface="Times New Roman" panose="02020603050405020304" pitchFamily="18" charset="0"/>
              </a:rPr>
              <a:t>Tạo tọa độ</a:t>
            </a:r>
            <a:endParaRPr lang="en-US" altLang="en-US" sz="2800">
              <a:solidFill>
                <a:schemeClr val="tx1"/>
              </a:solidFill>
              <a:latin typeface="Times New Roman" panose="02020603050405020304" pitchFamily="18" charset="0"/>
              <a:cs typeface="Times New Roman" panose="02020603050405020304" pitchFamily="18" charset="0"/>
            </a:endParaRP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pyplot.scatter(x, y)</a:t>
            </a:r>
          </a:p>
          <a:p>
            <a:pPr lvl="0" algn="just" rtl="0" eaLnBrk="0" fontAlgn="base" hangingPunct="0">
              <a:spcBef>
                <a:spcPct val="0"/>
              </a:spcBef>
              <a:spcAft>
                <a:spcPct val="0"/>
              </a:spcAft>
            </a:pPr>
            <a:r>
              <a:rPr lang="en-US" altLang="en-US" sz="2800">
                <a:solidFill>
                  <a:schemeClr val="tx1"/>
                </a:solidFill>
                <a:latin typeface="Times New Roman" panose="02020603050405020304" pitchFamily="18" charset="0"/>
                <a:cs typeface="Times New Roman" panose="02020603050405020304" pitchFamily="18" charset="0"/>
              </a:rPr>
              <a:t># </a:t>
            </a:r>
            <a:r>
              <a:rPr lang="en-US" altLang="en-US" sz="2800" smtClean="0">
                <a:solidFill>
                  <a:schemeClr val="tx1"/>
                </a:solidFill>
                <a:latin typeface="Times New Roman" panose="02020603050405020304" pitchFamily="18" charset="0"/>
                <a:cs typeface="Times New Roman" panose="02020603050405020304" pitchFamily="18" charset="0"/>
              </a:rPr>
              <a:t>Các điểm chấm chung</a:t>
            </a:r>
            <a:endParaRPr lang="en-US" altLang="en-US" sz="2800">
              <a:solidFill>
                <a:schemeClr val="tx1"/>
              </a:solidFill>
              <a:latin typeface="Times New Roman" panose="02020603050405020304" pitchFamily="18" charset="0"/>
              <a:cs typeface="Times New Roman" panose="02020603050405020304" pitchFamily="18" charset="0"/>
            </a:endParaRP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z = np.polyfit(x, y, 1)</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p = np.poly1d(z)</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pyplot.plot(x, p(x), 'r')</a:t>
            </a:r>
          </a:p>
          <a:p>
            <a:pPr lvl="0" algn="just" rtl="0" eaLnBrk="0" fontAlgn="base" hangingPunct="0">
              <a:spcBef>
                <a:spcPct val="0"/>
              </a:spcBef>
              <a:spcAft>
                <a:spcPct val="0"/>
              </a:spcAft>
            </a:pPr>
            <a:r>
              <a:rPr lang="en-US" altLang="en-US" sz="2800">
                <a:solidFill>
                  <a:schemeClr val="tx1"/>
                </a:solidFill>
                <a:latin typeface="Times New Roman" panose="02020603050405020304" pitchFamily="18" charset="0"/>
                <a:cs typeface="Times New Roman" panose="02020603050405020304" pitchFamily="18" charset="0"/>
              </a:rPr>
              <a:t># </a:t>
            </a:r>
            <a:r>
              <a:rPr lang="en-US" altLang="en-US" sz="2800" smtClean="0">
                <a:solidFill>
                  <a:schemeClr val="tx1"/>
                </a:solidFill>
                <a:latin typeface="Times New Roman" panose="02020603050405020304" pitchFamily="18" charset="0"/>
                <a:cs typeface="Times New Roman" panose="02020603050405020304" pitchFamily="18" charset="0"/>
              </a:rPr>
              <a:t>Hiển thị lên biểu đồ</a:t>
            </a:r>
            <a:endParaRPr lang="en-US" altLang="en-US" sz="2800">
              <a:solidFill>
                <a:schemeClr val="tx1"/>
              </a:solidFill>
              <a:latin typeface="Times New Roman" panose="02020603050405020304" pitchFamily="18" charset="0"/>
              <a:cs typeface="Times New Roman" panose="02020603050405020304" pitchFamily="18" charset="0"/>
            </a:endParaRP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pyplot.show()</a:t>
            </a:r>
          </a:p>
        </p:txBody>
      </p:sp>
      <p:pic>
        <p:nvPicPr>
          <p:cNvPr id="6" name="Picture 5"/>
          <p:cNvPicPr/>
          <p:nvPr/>
        </p:nvPicPr>
        <p:blipFill rotWithShape="1">
          <a:blip r:embed="rId3"/>
          <a:srcRect l="49456" t="30209" r="10290" b="12210"/>
          <a:stretch/>
        </p:blipFill>
        <p:spPr bwMode="auto">
          <a:xfrm>
            <a:off x="4267200" y="2895599"/>
            <a:ext cx="4724400" cy="33579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41558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304800" y="1219200"/>
            <a:ext cx="83820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rPr>
              <a:t>Ví</a:t>
            </a:r>
            <a:r>
              <a:rPr kumimoji="0" lang="en-US" altLang="en-US" sz="3200" b="0" i="0" u="none" strike="noStrike" cap="none" normalizeH="0" smtClean="0">
                <a:ln>
                  <a:noFill/>
                </a:ln>
                <a:solidFill>
                  <a:srgbClr val="7030A0"/>
                </a:solidFill>
                <a:effectLst/>
                <a:latin typeface="Times New Roman" panose="02020603050405020304" pitchFamily="18" charset="0"/>
                <a:cs typeface="Times New Roman" panose="02020603050405020304" pitchFamily="18" charset="0"/>
              </a:rPr>
              <a:t> dụ Hiển thị đồ thị dạng sau: </a:t>
            </a:r>
            <a:endPar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3"/>
          <a:srcRect l="22880" t="33762" r="47952" b="24294"/>
          <a:stretch/>
        </p:blipFill>
        <p:spPr bwMode="auto">
          <a:xfrm>
            <a:off x="990600" y="1827622"/>
            <a:ext cx="7543800" cy="44969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38488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228600" y="1636930"/>
            <a:ext cx="838200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import matplotlib.pyplot as pyplot</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labels = ('Python', 'Java', 'PHP', 'C#')</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sizes = [45, 30, 15, 10]</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pyplot.pie(sizes,</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labels=labels,</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autopct='%1.f%%',</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counterclock=False,</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startangle=90)</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pyplot.show()</a:t>
            </a:r>
          </a:p>
        </p:txBody>
      </p:sp>
      <p:pic>
        <p:nvPicPr>
          <p:cNvPr id="7" name="Picture 6"/>
          <p:cNvPicPr/>
          <p:nvPr/>
        </p:nvPicPr>
        <p:blipFill rotWithShape="1">
          <a:blip r:embed="rId3"/>
          <a:srcRect l="22880" t="33762" r="47952" b="24294"/>
          <a:stretch/>
        </p:blipFill>
        <p:spPr bwMode="auto">
          <a:xfrm>
            <a:off x="4443248" y="2971800"/>
            <a:ext cx="4548352" cy="26354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22427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304800" y="1219200"/>
            <a:ext cx="838200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rPr>
              <a:t>Ví</a:t>
            </a:r>
            <a:r>
              <a:rPr kumimoji="0" lang="en-US" altLang="en-US" sz="3200" b="0" i="0" u="none" strike="noStrike" cap="none" normalizeH="0" smtClean="0">
                <a:ln>
                  <a:noFill/>
                </a:ln>
                <a:solidFill>
                  <a:srgbClr val="7030A0"/>
                </a:solidFill>
                <a:effectLst/>
                <a:latin typeface="Times New Roman" panose="02020603050405020304" pitchFamily="18" charset="0"/>
                <a:cs typeface="Times New Roman" panose="02020603050405020304" pitchFamily="18" charset="0"/>
              </a:rPr>
              <a:t> dụ Hiển thị đồ thị dạng sau: </a:t>
            </a:r>
            <a:endParaRPr kumimoji="0" lang="en-US" altLang="en-US" sz="3200" b="0" i="0" u="none" strike="noStrike" cap="none" normalizeH="0" baseline="0" smtClean="0">
              <a:ln>
                <a:noFill/>
              </a:ln>
              <a:solidFill>
                <a:srgbClr val="7030A0"/>
              </a:solidFill>
              <a:effectLst/>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3"/>
          <a:srcRect l="14186" t="27545" r="45255" b="13282"/>
          <a:stretch/>
        </p:blipFill>
        <p:spPr bwMode="auto">
          <a:xfrm>
            <a:off x="762000" y="1822368"/>
            <a:ext cx="7162800" cy="45022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09901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228600" y="990600"/>
            <a:ext cx="8382000"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vi-VN" altLang="en-US" sz="2800" smtClean="0">
                <a:solidFill>
                  <a:srgbClr val="7030A0"/>
                </a:solidFill>
                <a:latin typeface="Times New Roman" panose="02020603050405020304" pitchFamily="18" charset="0"/>
                <a:cs typeface="Times New Roman" panose="02020603050405020304" pitchFamily="18" charset="0"/>
              </a:rPr>
              <a:t>import matplotlib.pyplot as pyplot</a:t>
            </a:r>
          </a:p>
          <a:p>
            <a:pPr lvl="0" algn="just" rtl="0" eaLnBrk="0" fontAlgn="base" hangingPunct="0">
              <a:spcBef>
                <a:spcPct val="0"/>
              </a:spcBef>
              <a:spcAft>
                <a:spcPct val="0"/>
              </a:spcAft>
            </a:pPr>
            <a:r>
              <a:rPr lang="vi-VN" altLang="en-US" sz="2800" smtClean="0">
                <a:solidFill>
                  <a:schemeClr val="tx1"/>
                </a:solidFill>
                <a:latin typeface="Times New Roman" panose="02020603050405020304" pitchFamily="18" charset="0"/>
                <a:cs typeface="Times New Roman" panose="02020603050405020304" pitchFamily="18" charset="0"/>
              </a:rPr>
              <a:t>#Tạo dữ liệu</a:t>
            </a:r>
          </a:p>
          <a:p>
            <a:pPr lvl="0" algn="just" rtl="0" eaLnBrk="0" fontAlgn="base" hangingPunct="0">
              <a:spcBef>
                <a:spcPct val="0"/>
              </a:spcBef>
              <a:spcAft>
                <a:spcPct val="0"/>
              </a:spcAft>
            </a:pPr>
            <a:r>
              <a:rPr lang="vi-VN" altLang="en-US" sz="2800" smtClean="0">
                <a:solidFill>
                  <a:srgbClr val="7030A0"/>
                </a:solidFill>
                <a:latin typeface="Times New Roman" panose="02020603050405020304" pitchFamily="18" charset="0"/>
                <a:cs typeface="Times New Roman" panose="02020603050405020304" pitchFamily="18" charset="0"/>
              </a:rPr>
              <a:t>labels = ('Python', 'C/C++', 'C#', 'Java', 'PHP')</a:t>
            </a:r>
          </a:p>
          <a:p>
            <a:pPr lvl="0" algn="just" rtl="0" eaLnBrk="0" fontAlgn="base" hangingPunct="0">
              <a:spcBef>
                <a:spcPct val="0"/>
              </a:spcBef>
              <a:spcAft>
                <a:spcPct val="0"/>
              </a:spcAft>
            </a:pPr>
            <a:r>
              <a:rPr lang="vi-VN" altLang="en-US" sz="2800" smtClean="0">
                <a:solidFill>
                  <a:srgbClr val="7030A0"/>
                </a:solidFill>
                <a:latin typeface="Times New Roman" panose="02020603050405020304" pitchFamily="18" charset="0"/>
                <a:cs typeface="Times New Roman" panose="02020603050405020304" pitchFamily="18" charset="0"/>
              </a:rPr>
              <a:t>index </a:t>
            </a:r>
            <a:r>
              <a:rPr lang="vi-VN" altLang="en-US" sz="2800">
                <a:solidFill>
                  <a:srgbClr val="7030A0"/>
                </a:solidFill>
                <a:latin typeface="Times New Roman" panose="02020603050405020304" pitchFamily="18" charset="0"/>
                <a:cs typeface="Times New Roman" panose="02020603050405020304" pitchFamily="18" charset="0"/>
              </a:rPr>
              <a:t>= (1, 2, 3, 4, 5) # Đường dẫn tọa độ x </a:t>
            </a:r>
          </a:p>
          <a:p>
            <a:pPr lvl="0" algn="just" rtl="0" eaLnBrk="0" fontAlgn="base" hangingPunct="0">
              <a:spcBef>
                <a:spcPct val="0"/>
              </a:spcBef>
              <a:spcAft>
                <a:spcPct val="0"/>
              </a:spcAft>
            </a:pPr>
            <a:r>
              <a:rPr lang="vi-VN" altLang="en-US" sz="2800">
                <a:solidFill>
                  <a:srgbClr val="7030A0"/>
                </a:solidFill>
                <a:latin typeface="Times New Roman" panose="02020603050405020304" pitchFamily="18" charset="0"/>
                <a:cs typeface="Times New Roman" panose="02020603050405020304" pitchFamily="18" charset="0"/>
              </a:rPr>
              <a:t>sizes = [45, 10, 15, 30, 22]</a:t>
            </a:r>
          </a:p>
          <a:p>
            <a:pPr lvl="0" algn="just" rtl="0" eaLnBrk="0" fontAlgn="base" hangingPunct="0">
              <a:spcBef>
                <a:spcPct val="0"/>
              </a:spcBef>
              <a:spcAft>
                <a:spcPct val="0"/>
              </a:spcAft>
            </a:pPr>
            <a:r>
              <a:rPr lang="vi-VN" altLang="en-US" sz="2800">
                <a:solidFill>
                  <a:schemeClr val="tx1"/>
                </a:solidFill>
                <a:latin typeface="Times New Roman" panose="02020603050405020304" pitchFamily="18" charset="0"/>
                <a:cs typeface="Times New Roman" panose="02020603050405020304" pitchFamily="18" charset="0"/>
              </a:rPr>
              <a:t># Tạo biểu đồ</a:t>
            </a:r>
          </a:p>
          <a:p>
            <a:pPr lvl="0" algn="just" rtl="0" eaLnBrk="0" fontAlgn="base" hangingPunct="0">
              <a:spcBef>
                <a:spcPct val="0"/>
              </a:spcBef>
              <a:spcAft>
                <a:spcPct val="0"/>
              </a:spcAft>
            </a:pPr>
            <a:r>
              <a:rPr lang="vi-VN" altLang="en-US" sz="2800">
                <a:solidFill>
                  <a:srgbClr val="7030A0"/>
                </a:solidFill>
                <a:latin typeface="Times New Roman" panose="02020603050405020304" pitchFamily="18" charset="0"/>
                <a:cs typeface="Times New Roman" panose="02020603050405020304" pitchFamily="18" charset="0"/>
              </a:rPr>
              <a:t>pyplot.bar(index, sizes, tick_label=labels)</a:t>
            </a:r>
          </a:p>
          <a:p>
            <a:pPr lvl="0" algn="just" rtl="0" eaLnBrk="0" fontAlgn="base" hangingPunct="0">
              <a:spcBef>
                <a:spcPct val="0"/>
              </a:spcBef>
              <a:spcAft>
                <a:spcPct val="0"/>
              </a:spcAft>
            </a:pPr>
            <a:r>
              <a:rPr lang="vi-VN" altLang="en-US" sz="2800">
                <a:solidFill>
                  <a:schemeClr val="tx1"/>
                </a:solidFill>
                <a:latin typeface="Times New Roman" panose="02020603050405020304" pitchFamily="18" charset="0"/>
                <a:cs typeface="Times New Roman" panose="02020603050405020304" pitchFamily="18" charset="0"/>
              </a:rPr>
              <a:t># Thiết lập giao diện</a:t>
            </a:r>
          </a:p>
          <a:p>
            <a:pPr lvl="0" algn="just" rtl="0" eaLnBrk="0" fontAlgn="base" hangingPunct="0">
              <a:spcBef>
                <a:spcPct val="0"/>
              </a:spcBef>
              <a:spcAft>
                <a:spcPct val="0"/>
              </a:spcAft>
            </a:pPr>
            <a:r>
              <a:rPr lang="vi-VN" altLang="en-US" sz="2800">
                <a:solidFill>
                  <a:srgbClr val="7030A0"/>
                </a:solidFill>
                <a:latin typeface="Times New Roman" panose="02020603050405020304" pitchFamily="18" charset="0"/>
                <a:cs typeface="Times New Roman" panose="02020603050405020304" pitchFamily="18" charset="0"/>
              </a:rPr>
              <a:t>pyplot.ylabel('Sử dụng')</a:t>
            </a:r>
          </a:p>
          <a:p>
            <a:pPr lvl="0" algn="just" rtl="0" eaLnBrk="0" fontAlgn="base" hangingPunct="0">
              <a:spcBef>
                <a:spcPct val="0"/>
              </a:spcBef>
              <a:spcAft>
                <a:spcPct val="0"/>
              </a:spcAft>
            </a:pPr>
            <a:r>
              <a:rPr lang="vi-VN" altLang="en-US" sz="2800">
                <a:solidFill>
                  <a:srgbClr val="7030A0"/>
                </a:solidFill>
                <a:latin typeface="Times New Roman" panose="02020603050405020304" pitchFamily="18" charset="0"/>
                <a:cs typeface="Times New Roman" panose="02020603050405020304" pitchFamily="18" charset="0"/>
              </a:rPr>
              <a:t>pyplot.xlabel('Lập trình ngôn ngữ')</a:t>
            </a:r>
          </a:p>
          <a:p>
            <a:pPr lvl="0" algn="just" rtl="0" eaLnBrk="0" fontAlgn="base" hangingPunct="0">
              <a:spcBef>
                <a:spcPct val="0"/>
              </a:spcBef>
              <a:spcAft>
                <a:spcPct val="0"/>
              </a:spcAft>
            </a:pPr>
            <a:r>
              <a:rPr lang="vi-VN" altLang="en-US" sz="2800">
                <a:solidFill>
                  <a:schemeClr val="tx1"/>
                </a:solidFill>
                <a:latin typeface="Times New Roman" panose="02020603050405020304" pitchFamily="18" charset="0"/>
                <a:cs typeface="Times New Roman" panose="02020603050405020304" pitchFamily="18" charset="0"/>
              </a:rPr>
              <a:t># Hiển thị dạng đồ thị</a:t>
            </a:r>
          </a:p>
          <a:p>
            <a:pPr lvl="0" algn="just" rtl="0" eaLnBrk="0" fontAlgn="base" hangingPunct="0">
              <a:spcBef>
                <a:spcPct val="0"/>
              </a:spcBef>
              <a:spcAft>
                <a:spcPct val="0"/>
              </a:spcAft>
            </a:pPr>
            <a:r>
              <a:rPr lang="vi-VN" altLang="en-US" sz="2800">
                <a:solidFill>
                  <a:srgbClr val="7030A0"/>
                </a:solidFill>
                <a:latin typeface="Times New Roman" panose="02020603050405020304" pitchFamily="18" charset="0"/>
                <a:cs typeface="Times New Roman" panose="02020603050405020304" pitchFamily="18" charset="0"/>
              </a:rPr>
              <a:t>pyplot.show()</a:t>
            </a:r>
            <a:endParaRPr lang="en-US" altLang="en-US" sz="2800">
              <a:solidFill>
                <a:srgbClr val="7030A0"/>
              </a:solidFill>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3"/>
          <a:srcRect l="14186" t="27545" r="45255" b="13282"/>
          <a:stretch/>
        </p:blipFill>
        <p:spPr bwMode="auto">
          <a:xfrm>
            <a:off x="6200140" y="4276824"/>
            <a:ext cx="2410460" cy="19767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5382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đồ thị</a:t>
            </a:r>
            <a:endParaRPr lang="en-US">
              <a:solidFill>
                <a:srgbClr val="FF0000"/>
              </a:solidFill>
            </a:endParaRPr>
          </a:p>
        </p:txBody>
      </p:sp>
      <p:sp>
        <p:nvSpPr>
          <p:cNvPr id="5" name="Rectangle 2"/>
          <p:cNvSpPr>
            <a:spLocks noGrp="1" noChangeArrowheads="1"/>
          </p:cNvSpPr>
          <p:nvPr>
            <p:ph type="body" idx="1"/>
          </p:nvPr>
        </p:nvSpPr>
        <p:spPr bwMode="auto">
          <a:xfrm>
            <a:off x="228600" y="1636930"/>
            <a:ext cx="838200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import matplotlib.pyplot as pyplot</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labels = ('Python', 'Java', 'PHP', 'C#')</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sizes = [45, 30, 15, 10]</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pyplot.pie(sizes,</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labels=labels,</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autopct='%1.f%%',</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counterclock=False,</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startangle=90)</a:t>
            </a:r>
          </a:p>
          <a:p>
            <a:pPr lvl="0" algn="just" rtl="0" eaLnBrk="0" fontAlgn="base" hangingPunct="0">
              <a:spcBef>
                <a:spcPct val="0"/>
              </a:spcBef>
              <a:spcAft>
                <a:spcPct val="0"/>
              </a:spcAft>
            </a:pPr>
            <a:r>
              <a:rPr lang="en-US" altLang="en-US" sz="2800">
                <a:solidFill>
                  <a:srgbClr val="7030A0"/>
                </a:solidFill>
                <a:latin typeface="Times New Roman" panose="02020603050405020304" pitchFamily="18" charset="0"/>
                <a:cs typeface="Times New Roman" panose="02020603050405020304" pitchFamily="18" charset="0"/>
              </a:rPr>
              <a:t>pyplot.show()</a:t>
            </a:r>
          </a:p>
        </p:txBody>
      </p:sp>
    </p:spTree>
    <p:extLst>
      <p:ext uri="{BB962C8B-B14F-4D97-AF65-F5344CB8AC3E}">
        <p14:creationId xmlns:p14="http://schemas.microsoft.com/office/powerpoint/2010/main" val="7708089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a:t>
            </a:r>
            <a:r>
              <a:rPr lang="en-US" smtClean="0">
                <a:solidFill>
                  <a:srgbClr val="FF0000"/>
                </a:solidFill>
              </a:rPr>
              <a:t>giao diện GUI</a:t>
            </a:r>
            <a:endParaRPr lang="en-US">
              <a:solidFill>
                <a:srgbClr val="FF0000"/>
              </a:solidFill>
            </a:endParaRPr>
          </a:p>
        </p:txBody>
      </p:sp>
      <p:sp>
        <p:nvSpPr>
          <p:cNvPr id="5" name="Rectangle 2"/>
          <p:cNvSpPr>
            <a:spLocks noGrp="1" noChangeArrowheads="1"/>
          </p:cNvSpPr>
          <p:nvPr>
            <p:ph type="body" idx="1"/>
          </p:nvPr>
        </p:nvSpPr>
        <p:spPr bwMode="auto">
          <a:xfrm>
            <a:off x="228600" y="1566566"/>
            <a:ext cx="8382000"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sz="4400">
                <a:solidFill>
                  <a:srgbClr val="FF0000"/>
                </a:solidFill>
                <a:latin typeface="Times New Roman" panose="02020603050405020304" pitchFamily="18" charset="0"/>
                <a:cs typeface="Times New Roman" panose="02020603050405020304" pitchFamily="18" charset="0"/>
              </a:rPr>
              <a:t>import </a:t>
            </a:r>
            <a:r>
              <a:rPr lang="en-US" sz="4400" smtClean="0">
                <a:solidFill>
                  <a:srgbClr val="FF0000"/>
                </a:solidFill>
                <a:latin typeface="Times New Roman" panose="02020603050405020304" pitchFamily="18" charset="0"/>
                <a:cs typeface="Times New Roman" panose="02020603050405020304" pitchFamily="18" charset="0"/>
              </a:rPr>
              <a:t>wx</a:t>
            </a:r>
            <a:endParaRPr kumimoji="0" lang="en-US" altLang="en-US" sz="3200" b="0"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152400" y="3488561"/>
            <a:ext cx="8382000"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smtClean="0">
                <a:ln>
                  <a:noFill/>
                </a:ln>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n-US" sz="3200" b="0" i="0" u="none" strike="noStrike" cap="none" normalizeH="0" baseline="0" smtClean="0">
                <a:ln>
                  <a:noFill/>
                </a:ln>
                <a:effectLst/>
                <a:latin typeface="Times New Roman" panose="02020603050405020304" pitchFamily="18" charset="0"/>
                <a:cs typeface="Times New Roman" panose="02020603050405020304" pitchFamily="18" charset="0"/>
              </a:rPr>
              <a:t>Bổ</a:t>
            </a:r>
            <a:r>
              <a:rPr kumimoji="0" lang="en-US" altLang="en-US" sz="3200" b="0" i="0" u="none" strike="noStrike" cap="none" normalizeH="0" smtClean="0">
                <a:ln>
                  <a:noFill/>
                </a:ln>
                <a:effectLst/>
                <a:latin typeface="Times New Roman" panose="02020603050405020304" pitchFamily="18" charset="0"/>
                <a:cs typeface="Times New Roman" panose="02020603050405020304" pitchFamily="18" charset="0"/>
              </a:rPr>
              <a:t> sung thư viện vào Python</a:t>
            </a:r>
            <a:endParaRPr kumimoji="0" lang="en-US" altLang="en-US" sz="3200" b="0" i="0" u="none" strike="noStrike" cap="none" normalizeH="0" baseline="0" smtClean="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0293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0" y="4713843"/>
            <a:ext cx="8912225" cy="1723549"/>
          </a:xfrm>
        </p:spPr>
        <p:txBody>
          <a:bodyPr/>
          <a:lstStyle/>
          <a:p>
            <a:pPr lvl="0" algn="just"/>
            <a:r>
              <a:rPr lang="vi-VN" sz="2800" i="1"/>
              <a:t>Python là ngôn ngữ lập trình được yêu thích thứ 2 trên thế giới và là ngôn ngữ số 1 mà các lập trình viên mong muốn, theo kết quả khảo sát từ diễn đàn hỏi đáp lập trình lớn nhất thế giới năm 2019 – </a:t>
            </a:r>
            <a:r>
              <a:rPr lang="vi-VN" sz="2800" i="1">
                <a:hlinkClick r:id="rId2"/>
              </a:rPr>
              <a:t>stackoverflow.com</a:t>
            </a:r>
            <a:endParaRPr lang="en-US" sz="2500" u="sng">
              <a:latin typeface="Times New Roman" panose="02020603050405020304" pitchFamily="18" charset="0"/>
              <a:cs typeface="Times New Roman" panose="02020603050405020304" pitchFamily="18" charset="0"/>
              <a:hlinkClick r:id="rId3"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4"/>
          <a:stretch>
            <a:fillRect/>
          </a:stretch>
        </p:blipFill>
        <p:spPr>
          <a:xfrm>
            <a:off x="12509" y="0"/>
            <a:ext cx="8899715" cy="4561443"/>
          </a:xfrm>
          <a:prstGeom prst="rect">
            <a:avLst/>
          </a:prstGeom>
        </p:spPr>
      </p:pic>
    </p:spTree>
    <p:extLst>
      <p:ext uri="{BB962C8B-B14F-4D97-AF65-F5344CB8AC3E}">
        <p14:creationId xmlns:p14="http://schemas.microsoft.com/office/powerpoint/2010/main" val="29048676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a:t>
            </a:r>
            <a:r>
              <a:rPr lang="en-US" smtClean="0">
                <a:solidFill>
                  <a:srgbClr val="FF0000"/>
                </a:solidFill>
              </a:rPr>
              <a:t>giao diện GUI</a:t>
            </a:r>
            <a:endParaRPr lang="en-US">
              <a:solidFill>
                <a:srgbClr val="FF0000"/>
              </a:solidFill>
            </a:endParaRPr>
          </a:p>
        </p:txBody>
      </p:sp>
      <p:sp>
        <p:nvSpPr>
          <p:cNvPr id="5" name="Rectangle 2"/>
          <p:cNvSpPr>
            <a:spLocks noGrp="1" noChangeArrowheads="1"/>
          </p:cNvSpPr>
          <p:nvPr>
            <p:ph type="body" idx="1"/>
          </p:nvPr>
        </p:nvSpPr>
        <p:spPr bwMode="auto">
          <a:xfrm>
            <a:off x="34159" y="990600"/>
            <a:ext cx="83820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sz="2800" smtClean="0">
                <a:solidFill>
                  <a:srgbClr val="002060"/>
                </a:solidFill>
                <a:latin typeface="Times New Roman" panose="02020603050405020304" pitchFamily="18" charset="0"/>
                <a:cs typeface="Times New Roman" panose="02020603050405020304" pitchFamily="18" charset="0"/>
              </a:rPr>
              <a:t>Tạo giao diện như hình sau:</a:t>
            </a:r>
            <a:endParaRPr kumimoji="0" lang="en-US" altLang="en-US" b="0" i="0" u="none" strike="noStrike" cap="none" normalizeH="0" baseline="0" smtClean="0">
              <a:ln>
                <a:noFill/>
              </a:ln>
              <a:solidFill>
                <a:srgbClr val="002060"/>
              </a:solidFill>
              <a:effectLst/>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3"/>
          <a:srcRect l="33168" t="29321" r="38162" b="7238"/>
          <a:stretch/>
        </p:blipFill>
        <p:spPr bwMode="auto">
          <a:xfrm>
            <a:off x="1090448" y="1547979"/>
            <a:ext cx="7349359" cy="46242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00405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vẽ </a:t>
            </a:r>
            <a:r>
              <a:rPr lang="en-US" smtClean="0">
                <a:solidFill>
                  <a:srgbClr val="FF0000"/>
                </a:solidFill>
              </a:rPr>
              <a:t>giao diện GUI</a:t>
            </a:r>
            <a:endParaRPr lang="en-US">
              <a:solidFill>
                <a:srgbClr val="FF0000"/>
              </a:solidFill>
            </a:endParaRPr>
          </a:p>
        </p:txBody>
      </p:sp>
      <p:sp>
        <p:nvSpPr>
          <p:cNvPr id="5" name="Rectangle 2"/>
          <p:cNvSpPr>
            <a:spLocks noGrp="1" noChangeArrowheads="1"/>
          </p:cNvSpPr>
          <p:nvPr>
            <p:ph type="body" idx="1"/>
          </p:nvPr>
        </p:nvSpPr>
        <p:spPr bwMode="auto">
          <a:xfrm>
            <a:off x="152400" y="1219200"/>
            <a:ext cx="8610600"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vi-VN" sz="3200">
                <a:solidFill>
                  <a:srgbClr val="002060"/>
                </a:solidFill>
                <a:latin typeface="Times New Roman" panose="02020603050405020304" pitchFamily="18" charset="0"/>
                <a:cs typeface="Times New Roman" panose="02020603050405020304" pitchFamily="18" charset="0"/>
              </a:rPr>
              <a:t>import wx</a:t>
            </a:r>
          </a:p>
          <a:p>
            <a:pPr lvl="0" algn="just" rtl="0" eaLnBrk="0" fontAlgn="base" hangingPunct="0">
              <a:spcBef>
                <a:spcPct val="0"/>
              </a:spcBef>
              <a:spcAft>
                <a:spcPct val="0"/>
              </a:spcAft>
            </a:pPr>
            <a:r>
              <a:rPr lang="vi-VN" sz="3200">
                <a:solidFill>
                  <a:srgbClr val="002060"/>
                </a:solidFill>
                <a:latin typeface="Times New Roman" panose="02020603050405020304" pitchFamily="18" charset="0"/>
                <a:cs typeface="Times New Roman" panose="02020603050405020304" pitchFamily="18" charset="0"/>
              </a:rPr>
              <a:t>app = wx.App()</a:t>
            </a:r>
          </a:p>
          <a:p>
            <a:pPr lvl="0" algn="just" rtl="0" eaLnBrk="0" fontAlgn="base" hangingPunct="0">
              <a:spcBef>
                <a:spcPct val="0"/>
              </a:spcBef>
              <a:spcAft>
                <a:spcPct val="0"/>
              </a:spcAft>
            </a:pPr>
            <a:r>
              <a:rPr lang="vi-VN" sz="3200">
                <a:solidFill>
                  <a:srgbClr val="002060"/>
                </a:solidFill>
                <a:latin typeface="Times New Roman" panose="02020603050405020304" pitchFamily="18" charset="0"/>
                <a:cs typeface="Times New Roman" panose="02020603050405020304" pitchFamily="18" charset="0"/>
              </a:rPr>
              <a:t>frame = wx.Frame(parent=None, title='Học Python thật là đơn giản')</a:t>
            </a:r>
          </a:p>
          <a:p>
            <a:pPr lvl="0" algn="just" rtl="0" eaLnBrk="0" fontAlgn="base" hangingPunct="0">
              <a:spcBef>
                <a:spcPct val="0"/>
              </a:spcBef>
              <a:spcAft>
                <a:spcPct val="0"/>
              </a:spcAft>
            </a:pPr>
            <a:r>
              <a:rPr lang="vi-VN" sz="3200">
                <a:solidFill>
                  <a:srgbClr val="002060"/>
                </a:solidFill>
                <a:latin typeface="Times New Roman" panose="02020603050405020304" pitchFamily="18" charset="0"/>
                <a:cs typeface="Times New Roman" panose="02020603050405020304" pitchFamily="18" charset="0"/>
              </a:rPr>
              <a:t>text = wx.StaticText(parent=frame, label='Xin chào tất cả mọi người')</a:t>
            </a:r>
          </a:p>
          <a:p>
            <a:pPr lvl="0" algn="just" rtl="0" eaLnBrk="0" fontAlgn="base" hangingPunct="0">
              <a:spcBef>
                <a:spcPct val="0"/>
              </a:spcBef>
              <a:spcAft>
                <a:spcPct val="0"/>
              </a:spcAft>
            </a:pPr>
            <a:r>
              <a:rPr lang="vi-VN" sz="3200">
                <a:solidFill>
                  <a:srgbClr val="002060"/>
                </a:solidFill>
                <a:latin typeface="Times New Roman" panose="02020603050405020304" pitchFamily="18" charset="0"/>
                <a:cs typeface="Times New Roman" panose="02020603050405020304" pitchFamily="18" charset="0"/>
              </a:rPr>
              <a:t>frame.Show()</a:t>
            </a:r>
          </a:p>
          <a:p>
            <a:pPr lvl="0" algn="just" rtl="0" eaLnBrk="0" fontAlgn="base" hangingPunct="0">
              <a:spcBef>
                <a:spcPct val="0"/>
              </a:spcBef>
              <a:spcAft>
                <a:spcPct val="0"/>
              </a:spcAft>
            </a:pPr>
            <a:r>
              <a:rPr lang="vi-VN" sz="3200">
                <a:solidFill>
                  <a:srgbClr val="002060"/>
                </a:solidFill>
                <a:latin typeface="Times New Roman" panose="02020603050405020304" pitchFamily="18" charset="0"/>
                <a:cs typeface="Times New Roman" panose="02020603050405020304" pitchFamily="18" charset="0"/>
              </a:rPr>
              <a:t>app.MainLoop()</a:t>
            </a:r>
            <a:endParaRPr kumimoji="0" lang="en-US" altLang="en-US" sz="2000" b="0" i="0" u="none" strike="noStrike" cap="none" normalizeH="0" baseline="0" smtClean="0">
              <a:ln>
                <a:noFill/>
              </a:ln>
              <a:solidFill>
                <a:srgbClr val="002060"/>
              </a:solidFill>
              <a:effectLst/>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3"/>
          <a:srcRect l="33168" t="29321" r="39055" b="61082"/>
          <a:stretch/>
        </p:blipFill>
        <p:spPr bwMode="auto">
          <a:xfrm>
            <a:off x="3886200" y="4495800"/>
            <a:ext cx="5105400" cy="1524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97815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smtClean="0">
                <a:solidFill>
                  <a:srgbClr val="FF0000"/>
                </a:solidFill>
              </a:rPr>
              <a:t>Python trong </a:t>
            </a:r>
            <a:r>
              <a:rPr lang="en-US" smtClean="0">
                <a:solidFill>
                  <a:srgbClr val="FF0000"/>
                </a:solidFill>
              </a:rPr>
              <a:t>thiết kế GAME</a:t>
            </a:r>
            <a:endParaRPr lang="en-US">
              <a:solidFill>
                <a:srgbClr val="FF0000"/>
              </a:solidFill>
            </a:endParaRPr>
          </a:p>
        </p:txBody>
      </p:sp>
      <p:sp>
        <p:nvSpPr>
          <p:cNvPr id="5" name="Rectangle 2"/>
          <p:cNvSpPr>
            <a:spLocks noGrp="1" noChangeArrowheads="1"/>
          </p:cNvSpPr>
          <p:nvPr>
            <p:ph type="body" idx="1"/>
          </p:nvPr>
        </p:nvSpPr>
        <p:spPr bwMode="auto">
          <a:xfrm>
            <a:off x="228600" y="1566566"/>
            <a:ext cx="8382000"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sz="4400">
                <a:solidFill>
                  <a:srgbClr val="FF0000"/>
                </a:solidFill>
                <a:latin typeface="Times New Roman" panose="02020603050405020304" pitchFamily="18" charset="0"/>
                <a:cs typeface="Times New Roman" panose="02020603050405020304" pitchFamily="18" charset="0"/>
              </a:rPr>
              <a:t>import </a:t>
            </a:r>
            <a:r>
              <a:rPr lang="en-US" sz="4400" smtClean="0">
                <a:solidFill>
                  <a:srgbClr val="FF0000"/>
                </a:solidFill>
                <a:latin typeface="Times New Roman" panose="02020603050405020304" pitchFamily="18" charset="0"/>
                <a:cs typeface="Times New Roman" panose="02020603050405020304" pitchFamily="18" charset="0"/>
              </a:rPr>
              <a:t>pygame</a:t>
            </a:r>
            <a:endParaRPr kumimoji="0" lang="en-US" altLang="en-US" sz="3200" b="0" i="0" u="none" strike="noStrike" cap="none" normalizeH="0" baseline="0" smtClean="0">
              <a:ln>
                <a:noFill/>
              </a:ln>
              <a:solidFill>
                <a:srgbClr val="FF0000"/>
              </a:solidFill>
              <a:effectLst/>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152400" y="3488561"/>
            <a:ext cx="8382000"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smtClean="0">
                <a:ln>
                  <a:noFill/>
                </a:ln>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n-US" sz="3200" b="0" i="0" u="none" strike="noStrike" cap="none" normalizeH="0" baseline="0" smtClean="0">
                <a:ln>
                  <a:noFill/>
                </a:ln>
                <a:effectLst/>
                <a:latin typeface="Times New Roman" panose="02020603050405020304" pitchFamily="18" charset="0"/>
                <a:cs typeface="Times New Roman" panose="02020603050405020304" pitchFamily="18" charset="0"/>
              </a:rPr>
              <a:t>Bổ</a:t>
            </a:r>
            <a:r>
              <a:rPr kumimoji="0" lang="en-US" altLang="en-US" sz="3200" b="0" i="0" u="none" strike="noStrike" cap="none" normalizeH="0" smtClean="0">
                <a:ln>
                  <a:noFill/>
                </a:ln>
                <a:effectLst/>
                <a:latin typeface="Times New Roman" panose="02020603050405020304" pitchFamily="18" charset="0"/>
                <a:cs typeface="Times New Roman" panose="02020603050405020304" pitchFamily="18" charset="0"/>
              </a:rPr>
              <a:t> sung thư viện vào Python</a:t>
            </a:r>
            <a:endParaRPr kumimoji="0" lang="en-US" altLang="en-US" sz="3200" b="0" i="0" u="none" strike="noStrike" cap="none" normalizeH="0" baseline="0" smtClean="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87570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a:solidFill>
                  <a:srgbClr val="FF0000"/>
                </a:solidFill>
              </a:rPr>
              <a:t>Tạo </a:t>
            </a:r>
            <a:r>
              <a:rPr lang="en-US" smtClean="0">
                <a:solidFill>
                  <a:srgbClr val="FF0000"/>
                </a:solidFill>
              </a:rPr>
              <a:t>C</a:t>
            </a:r>
            <a:r>
              <a:rPr lang="vi-VN" smtClean="0">
                <a:solidFill>
                  <a:srgbClr val="FF0000"/>
                </a:solidFill>
              </a:rPr>
              <a:t>ơ</a:t>
            </a:r>
            <a:r>
              <a:rPr lang="en-US">
                <a:solidFill>
                  <a:srgbClr val="FF0000"/>
                </a:solidFill>
              </a:rPr>
              <a:t> sở dữ liệu</a:t>
            </a:r>
            <a:r>
              <a:rPr lang="en-US" smtClean="0">
                <a:solidFill>
                  <a:srgbClr val="FF0000"/>
                </a:solidFill>
              </a:rPr>
              <a:t> </a:t>
            </a:r>
            <a:r>
              <a:rPr lang="en-US">
                <a:solidFill>
                  <a:srgbClr val="FF0000"/>
                </a:solidFill>
              </a:rPr>
              <a:t>SQL </a:t>
            </a:r>
            <a:r>
              <a:rPr lang="en-US" smtClean="0">
                <a:solidFill>
                  <a:srgbClr val="FF0000"/>
                </a:solidFill>
              </a:rPr>
              <a:t>với Python</a:t>
            </a:r>
            <a:endParaRPr lang="en-US">
              <a:solidFill>
                <a:srgbClr val="FF0000"/>
              </a:solidFill>
            </a:endParaRPr>
          </a:p>
        </p:txBody>
      </p:sp>
      <p:sp>
        <p:nvSpPr>
          <p:cNvPr id="5" name="Rectangle 2"/>
          <p:cNvSpPr>
            <a:spLocks noGrp="1" noChangeArrowheads="1"/>
          </p:cNvSpPr>
          <p:nvPr>
            <p:ph type="body" idx="1"/>
          </p:nvPr>
        </p:nvSpPr>
        <p:spPr bwMode="auto">
          <a:xfrm>
            <a:off x="20053" y="1241793"/>
            <a:ext cx="9067800" cy="27392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sz="3200">
                <a:latin typeface="Times New Roman" panose="02020603050405020304" pitchFamily="18" charset="0"/>
                <a:cs typeface="Times New Roman" panose="02020603050405020304" pitchFamily="18" charset="0"/>
              </a:rPr>
              <a:t> </a:t>
            </a:r>
            <a:r>
              <a:rPr lang="en-US" sz="3200" smtClean="0">
                <a:latin typeface="Times New Roman" panose="02020603050405020304" pitchFamily="18" charset="0"/>
                <a:cs typeface="Times New Roman" panose="02020603050405020304" pitchFamily="18" charset="0"/>
              </a:rPr>
              <a:t>      </a:t>
            </a:r>
            <a:r>
              <a:rPr lang="vi-VN" sz="3200" smtClean="0">
                <a:latin typeface="Times New Roman" panose="02020603050405020304" pitchFamily="18" charset="0"/>
                <a:cs typeface="Times New Roman" panose="02020603050405020304" pitchFamily="18" charset="0"/>
              </a:rPr>
              <a:t>Để </a:t>
            </a:r>
            <a:r>
              <a:rPr lang="vi-VN" sz="3200">
                <a:latin typeface="Times New Roman" panose="02020603050405020304" pitchFamily="18" charset="0"/>
                <a:cs typeface="Times New Roman" panose="02020603050405020304" pitchFamily="18" charset="0"/>
              </a:rPr>
              <a:t>kết nối từ </a:t>
            </a:r>
            <a:r>
              <a:rPr lang="vi-VN" sz="3200" b="1">
                <a:latin typeface="Times New Roman" panose="02020603050405020304" pitchFamily="18" charset="0"/>
                <a:cs typeface="Times New Roman" panose="02020603050405020304" pitchFamily="18" charset="0"/>
              </a:rPr>
              <a:t>Python</a:t>
            </a:r>
            <a:r>
              <a:rPr lang="vi-VN" sz="3200">
                <a:latin typeface="Times New Roman" panose="02020603050405020304" pitchFamily="18" charset="0"/>
                <a:cs typeface="Times New Roman" panose="02020603050405020304" pitchFamily="18" charset="0"/>
              </a:rPr>
              <a:t> vào một cơ sở dữ liệu </a:t>
            </a:r>
            <a:r>
              <a:rPr lang="vi-VN" sz="3200" smtClean="0">
                <a:latin typeface="Times New Roman" panose="02020603050405020304" pitchFamily="18" charset="0"/>
                <a:cs typeface="Times New Roman" panose="02020603050405020304" pitchFamily="18" charset="0"/>
              </a:rPr>
              <a:t>cần </a:t>
            </a:r>
            <a:r>
              <a:rPr lang="vi-VN" sz="3200">
                <a:latin typeface="Times New Roman" panose="02020603050405020304" pitchFamily="18" charset="0"/>
                <a:cs typeface="Times New Roman" panose="02020603050405020304" pitchFamily="18" charset="0"/>
              </a:rPr>
              <a:t>một Driver (bộ điều </a:t>
            </a:r>
            <a:r>
              <a:rPr lang="vi-VN" sz="3200" smtClean="0">
                <a:latin typeface="Times New Roman" panose="02020603050405020304" pitchFamily="18" charset="0"/>
                <a:cs typeface="Times New Roman" panose="02020603050405020304" pitchFamily="18" charset="0"/>
              </a:rPr>
              <a:t>khiển)</a:t>
            </a:r>
            <a:r>
              <a:rPr lang="en-US" sz="3200" smtClean="0">
                <a:latin typeface="Times New Roman" panose="02020603050405020304" pitchFamily="18" charset="0"/>
                <a:cs typeface="Times New Roman" panose="02020603050405020304" pitchFamily="18" charset="0"/>
              </a:rPr>
              <a:t> </a:t>
            </a:r>
            <a:r>
              <a:rPr lang="vi-VN" sz="3200" smtClean="0">
                <a:latin typeface="Times New Roman" panose="02020603050405020304" pitchFamily="18" charset="0"/>
                <a:cs typeface="Times New Roman" panose="02020603050405020304" pitchFamily="18" charset="0"/>
              </a:rPr>
              <a:t>thư </a:t>
            </a:r>
            <a:r>
              <a:rPr lang="vi-VN" sz="3200">
                <a:latin typeface="Times New Roman" panose="02020603050405020304" pitchFamily="18" charset="0"/>
                <a:cs typeface="Times New Roman" panose="02020603050405020304" pitchFamily="18" charset="0"/>
              </a:rPr>
              <a:t>viện dùng để </a:t>
            </a:r>
            <a:r>
              <a:rPr lang="en-US" sz="3200">
                <a:latin typeface="Times New Roman" panose="02020603050405020304" pitchFamily="18" charset="0"/>
                <a:cs typeface="Times New Roman" panose="02020603050405020304" pitchFamily="18" charset="0"/>
              </a:rPr>
              <a:t>kết </a:t>
            </a:r>
            <a:r>
              <a:rPr lang="en-US" sz="3200" smtClean="0">
                <a:latin typeface="Times New Roman" panose="02020603050405020304" pitchFamily="18" charset="0"/>
                <a:cs typeface="Times New Roman" panose="02020603050405020304" pitchFamily="18" charset="0"/>
              </a:rPr>
              <a:t>nối </a:t>
            </a:r>
            <a:r>
              <a:rPr lang="vi-VN" sz="3200" smtClean="0">
                <a:latin typeface="Times New Roman" panose="02020603050405020304" pitchFamily="18" charset="0"/>
                <a:cs typeface="Times New Roman" panose="02020603050405020304" pitchFamily="18" charset="0"/>
              </a:rPr>
              <a:t>với </a:t>
            </a:r>
            <a:r>
              <a:rPr lang="vi-VN" sz="3200">
                <a:latin typeface="Times New Roman" panose="02020603050405020304" pitchFamily="18" charset="0"/>
                <a:cs typeface="Times New Roman" panose="02020603050405020304" pitchFamily="18" charset="0"/>
              </a:rPr>
              <a:t>cơ sở dữ liệu. Với cơ sở dữ liệu </a:t>
            </a:r>
            <a:r>
              <a:rPr lang="vi-VN" sz="3200" b="1">
                <a:latin typeface="Times New Roman" panose="02020603050405020304" pitchFamily="18" charset="0"/>
                <a:cs typeface="Times New Roman" panose="02020603050405020304" pitchFamily="18" charset="0"/>
              </a:rPr>
              <a:t>MySQL</a:t>
            </a:r>
            <a:r>
              <a:rPr lang="vi-VN" sz="3200">
                <a:latin typeface="Times New Roman" panose="02020603050405020304" pitchFamily="18" charset="0"/>
                <a:cs typeface="Times New Roman" panose="02020603050405020304" pitchFamily="18" charset="0"/>
              </a:rPr>
              <a:t> </a:t>
            </a:r>
            <a:r>
              <a:rPr lang="en-US" sz="3200" smtClean="0">
                <a:latin typeface="Times New Roman" panose="02020603050405020304" pitchFamily="18" charset="0"/>
                <a:cs typeface="Times New Roman" panose="02020603050405020304" pitchFamily="18" charset="0"/>
              </a:rPr>
              <a:t>hoặc </a:t>
            </a:r>
            <a:r>
              <a:rPr lang="en-US" sz="3200" b="1" smtClean="0">
                <a:latin typeface="Times New Roman" panose="02020603050405020304" pitchFamily="18" charset="0"/>
                <a:cs typeface="Times New Roman" panose="02020603050405020304" pitchFamily="18" charset="0"/>
              </a:rPr>
              <a:t>pymysql</a:t>
            </a:r>
          </a:p>
          <a:p>
            <a:pPr lvl="0" algn="just" rtl="0" eaLnBrk="0" fontAlgn="base" hangingPunct="0">
              <a:spcBef>
                <a:spcPct val="0"/>
              </a:spcBef>
              <a:spcAft>
                <a:spcPct val="0"/>
              </a:spcAft>
            </a:pPr>
            <a:endParaRPr lang="en-US" sz="2200" smtClean="0">
              <a:latin typeface="Times New Roman" panose="02020603050405020304" pitchFamily="18" charset="0"/>
              <a:cs typeface="Times New Roman" panose="02020603050405020304" pitchFamily="18" charset="0"/>
            </a:endParaRPr>
          </a:p>
          <a:p>
            <a:pPr lvl="0" algn="just" rtl="0" eaLnBrk="0" fontAlgn="base" hangingPunct="0">
              <a:spcBef>
                <a:spcPct val="0"/>
              </a:spcBef>
              <a:spcAft>
                <a:spcPct val="0"/>
              </a:spcAft>
            </a:pPr>
            <a:endParaRPr kumimoji="0" lang="en-US" altLang="en-US" sz="22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2"/>
          <p:cNvSpPr>
            <a:spLocks noChangeArrowheads="1"/>
          </p:cNvSpPr>
          <p:nvPr/>
        </p:nvSpPr>
        <p:spPr bwMode="auto">
          <a:xfrm>
            <a:off x="228600" y="3242340"/>
            <a:ext cx="8382000"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smtClean="0">
                <a:ln>
                  <a:noFill/>
                </a:ln>
                <a:effectLst/>
                <a:latin typeface="Times New Roman" panose="02020603050405020304" pitchFamily="18" charset="0"/>
                <a:cs typeface="Times New Roman" panose="02020603050405020304" pitchFamily="18" charset="0"/>
              </a:rPr>
              <a:t>Python cung cấp sẵn module sqlite3 hỗ trợ kết nối và thao tác với CSDL SQLite </a:t>
            </a:r>
          </a:p>
        </p:txBody>
      </p:sp>
    </p:spTree>
    <p:extLst>
      <p:ext uri="{BB962C8B-B14F-4D97-AF65-F5344CB8AC3E}">
        <p14:creationId xmlns:p14="http://schemas.microsoft.com/office/powerpoint/2010/main" val="17669406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a:solidFill>
                  <a:srgbClr val="FF0000"/>
                </a:solidFill>
              </a:rPr>
              <a:t>Tạo </a:t>
            </a:r>
            <a:r>
              <a:rPr lang="en-US" smtClean="0">
                <a:solidFill>
                  <a:srgbClr val="FF0000"/>
                </a:solidFill>
              </a:rPr>
              <a:t>C</a:t>
            </a:r>
            <a:r>
              <a:rPr lang="vi-VN" smtClean="0">
                <a:solidFill>
                  <a:srgbClr val="FF0000"/>
                </a:solidFill>
              </a:rPr>
              <a:t>ơ</a:t>
            </a:r>
            <a:r>
              <a:rPr lang="en-US">
                <a:solidFill>
                  <a:srgbClr val="FF0000"/>
                </a:solidFill>
              </a:rPr>
              <a:t> sở dữ liệu</a:t>
            </a:r>
            <a:r>
              <a:rPr lang="en-US" smtClean="0">
                <a:solidFill>
                  <a:srgbClr val="FF0000"/>
                </a:solidFill>
              </a:rPr>
              <a:t> </a:t>
            </a:r>
            <a:r>
              <a:rPr lang="en-US">
                <a:solidFill>
                  <a:srgbClr val="FF0000"/>
                </a:solidFill>
              </a:rPr>
              <a:t>SQL </a:t>
            </a:r>
            <a:r>
              <a:rPr lang="en-US" smtClean="0">
                <a:solidFill>
                  <a:srgbClr val="FF0000"/>
                </a:solidFill>
              </a:rPr>
              <a:t>với Python</a:t>
            </a:r>
            <a:endParaRPr lang="en-US">
              <a:solidFill>
                <a:srgbClr val="FF0000"/>
              </a:solidFill>
            </a:endParaRPr>
          </a:p>
        </p:txBody>
      </p:sp>
      <p:pic>
        <p:nvPicPr>
          <p:cNvPr id="7" name="Picture 6"/>
          <p:cNvPicPr/>
          <p:nvPr/>
        </p:nvPicPr>
        <p:blipFill rotWithShape="1">
          <a:blip r:embed="rId3"/>
          <a:srcRect l="44930" t="14011" r="24430" b="45700"/>
          <a:stretch/>
        </p:blipFill>
        <p:spPr bwMode="auto">
          <a:xfrm>
            <a:off x="762000" y="1219200"/>
            <a:ext cx="7924800" cy="5029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57605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Kết nối c</a:t>
            </a:r>
            <a:r>
              <a:rPr lang="vi-VN" smtClean="0">
                <a:solidFill>
                  <a:srgbClr val="FF0000"/>
                </a:solidFill>
              </a:rPr>
              <a:t>ơ</a:t>
            </a:r>
            <a:r>
              <a:rPr lang="en-US" smtClean="0">
                <a:solidFill>
                  <a:srgbClr val="FF0000"/>
                </a:solidFill>
              </a:rPr>
              <a:t> </a:t>
            </a:r>
            <a:r>
              <a:rPr lang="en-US">
                <a:solidFill>
                  <a:srgbClr val="FF0000"/>
                </a:solidFill>
              </a:rPr>
              <a:t>sở dữ liệu SQL với Python</a:t>
            </a:r>
          </a:p>
        </p:txBody>
      </p:sp>
      <p:sp>
        <p:nvSpPr>
          <p:cNvPr id="5" name="Rectangle 2"/>
          <p:cNvSpPr>
            <a:spLocks noGrp="1" noChangeArrowheads="1"/>
          </p:cNvSpPr>
          <p:nvPr>
            <p:ph type="body" idx="1"/>
          </p:nvPr>
        </p:nvSpPr>
        <p:spPr bwMode="auto">
          <a:xfrm>
            <a:off x="152400" y="2530733"/>
            <a:ext cx="8382000"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kumimoji="0" lang="en-US" altLang="en-US" sz="2400" i="0" u="none" strike="noStrike" cap="none" normalizeH="0" baseline="0" smtClean="0">
                <a:ln>
                  <a:noFill/>
                </a:ln>
                <a:solidFill>
                  <a:schemeClr val="tx1"/>
                </a:solidFill>
                <a:effectLst/>
                <a:latin typeface="Arial" panose="020B0604020202020204" pitchFamily="34" charset="0"/>
              </a:rPr>
              <a:t>Nếu</a:t>
            </a:r>
            <a:r>
              <a:rPr kumimoji="0" lang="en-US" altLang="en-US" sz="2400" i="0" u="none" strike="noStrike" cap="none" normalizeH="0" smtClean="0">
                <a:ln>
                  <a:noFill/>
                </a:ln>
                <a:solidFill>
                  <a:schemeClr val="tx1"/>
                </a:solidFill>
                <a:effectLst/>
                <a:latin typeface="Arial" panose="020B0604020202020204" pitchFamily="34" charset="0"/>
              </a:rPr>
              <a:t> chưa hỗ trợ pymysql ta có thể cài đặt thêm thư viện từ cmd</a:t>
            </a:r>
          </a:p>
          <a:p>
            <a:pPr lvl="0" algn="l" rtl="0" eaLnBrk="0" fontAlgn="base" hangingPunct="0">
              <a:spcBef>
                <a:spcPct val="0"/>
              </a:spcBef>
              <a:spcAft>
                <a:spcPct val="0"/>
              </a:spcAft>
            </a:pPr>
            <a:r>
              <a:rPr lang="en-US" sz="2400"/>
              <a:t>pip install pymysql</a:t>
            </a:r>
            <a:endParaRPr lang="en-US" sz="2400" i="1" smtClean="0"/>
          </a:p>
          <a:p>
            <a:pPr lvl="0" algn="l" rtl="0" eaLnBrk="0" fontAlgn="base" hangingPunct="0">
              <a:spcBef>
                <a:spcPct val="0"/>
              </a:spcBef>
              <a:spcAft>
                <a:spcPct val="0"/>
              </a:spcAft>
            </a:pPr>
            <a:r>
              <a:rPr lang="en-US" sz="2400" i="1" smtClean="0"/>
              <a:t>pip </a:t>
            </a:r>
            <a:r>
              <a:rPr lang="en-US" sz="2400" i="1"/>
              <a:t>install </a:t>
            </a:r>
            <a:r>
              <a:rPr lang="en-US" sz="2400" i="1" smtClean="0"/>
              <a:t>mysql-python hoặc</a:t>
            </a:r>
          </a:p>
          <a:p>
            <a:pPr lvl="0" algn="l" rtl="0" eaLnBrk="0" fontAlgn="base" hangingPunct="0">
              <a:spcBef>
                <a:spcPct val="0"/>
              </a:spcBef>
              <a:spcAft>
                <a:spcPct val="0"/>
              </a:spcAft>
            </a:pPr>
            <a:r>
              <a:rPr lang="en-US" sz="2400" i="1"/>
              <a:t>pip install mysqlclient</a:t>
            </a:r>
            <a:endParaRPr kumimoji="0" lang="en-US" altLang="en-US" sz="2400" i="0" u="none" strike="noStrike" cap="none" normalizeH="0" baseline="0" smtClean="0">
              <a:ln>
                <a:noFill/>
              </a:ln>
              <a:solidFill>
                <a:schemeClr val="tx1"/>
              </a:solidFill>
              <a:effectLst/>
              <a:latin typeface="Arial" panose="020B0604020202020204" pitchFamily="34" charset="0"/>
            </a:endParaRPr>
          </a:p>
        </p:txBody>
      </p:sp>
      <p:sp>
        <p:nvSpPr>
          <p:cNvPr id="3" name="TextBox 2"/>
          <p:cNvSpPr txBox="1"/>
          <p:nvPr/>
        </p:nvSpPr>
        <p:spPr>
          <a:xfrm>
            <a:off x="152400" y="1014062"/>
            <a:ext cx="4800600" cy="400110"/>
          </a:xfrm>
          <a:prstGeom prst="rect">
            <a:avLst/>
          </a:prstGeom>
          <a:noFill/>
        </p:spPr>
        <p:txBody>
          <a:bodyPr wrap="square" rtlCol="0">
            <a:spAutoFit/>
          </a:bodyPr>
          <a:lstStyle/>
          <a:p>
            <a:r>
              <a:rPr lang="en-US" sz="2000" smtClean="0">
                <a:solidFill>
                  <a:srgbClr val="FF0000"/>
                </a:solidFill>
              </a:rPr>
              <a:t>Hiển thị phiên bản của SQL</a:t>
            </a:r>
            <a:endParaRPr lang="en-US" sz="2000">
              <a:solidFill>
                <a:srgbClr val="FF0000"/>
              </a:solidFill>
            </a:endParaRPr>
          </a:p>
        </p:txBody>
      </p:sp>
    </p:spTree>
    <p:extLst>
      <p:ext uri="{BB962C8B-B14F-4D97-AF65-F5344CB8AC3E}">
        <p14:creationId xmlns:p14="http://schemas.microsoft.com/office/powerpoint/2010/main" val="20544311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Kết nối c</a:t>
            </a:r>
            <a:r>
              <a:rPr lang="vi-VN" smtClean="0">
                <a:solidFill>
                  <a:srgbClr val="FF0000"/>
                </a:solidFill>
              </a:rPr>
              <a:t>ơ</a:t>
            </a:r>
            <a:r>
              <a:rPr lang="en-US" smtClean="0">
                <a:solidFill>
                  <a:srgbClr val="FF0000"/>
                </a:solidFill>
              </a:rPr>
              <a:t> </a:t>
            </a:r>
            <a:r>
              <a:rPr lang="en-US">
                <a:solidFill>
                  <a:srgbClr val="FF0000"/>
                </a:solidFill>
              </a:rPr>
              <a:t>sở dữ liệu SQL với Python</a:t>
            </a:r>
          </a:p>
        </p:txBody>
      </p:sp>
      <p:sp>
        <p:nvSpPr>
          <p:cNvPr id="5" name="Rectangle 2"/>
          <p:cNvSpPr>
            <a:spLocks noGrp="1" noChangeArrowheads="1"/>
          </p:cNvSpPr>
          <p:nvPr>
            <p:ph type="body" idx="1"/>
          </p:nvPr>
        </p:nvSpPr>
        <p:spPr bwMode="auto">
          <a:xfrm>
            <a:off x="152400" y="1376570"/>
            <a:ext cx="8382000"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import sqlite3 as lite</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import sys</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import os</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path = os.path.dirname(__file__) + "\\csdl.db"</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con = lite.connect(path)</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with con:</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    cur = con.cursor()    </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    cur.execute('SELECT SQLITE_VERSION()')</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    data = cur.fetchone()</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b="1">
                <a:solidFill>
                  <a:srgbClr val="000080"/>
                </a:solidFill>
                <a:latin typeface="Courier New" panose="02070309020205020404" pitchFamily="49" charset="0"/>
                <a:cs typeface="Courier New" panose="02070309020205020404" pitchFamily="49" charset="0"/>
              </a:rPr>
              <a:t>    print ("SQLite version: %s" % data)</a:t>
            </a:r>
            <a:endParaRPr kumimoji="0" lang="en-US" altLang="en-US" b="1" i="0" u="none" strike="noStrike" cap="none" normalizeH="0" baseline="0" smtClean="0">
              <a:ln>
                <a:noFill/>
              </a:ln>
              <a:solidFill>
                <a:schemeClr val="tx1"/>
              </a:solidFill>
              <a:effectLst/>
              <a:latin typeface="Arial" panose="020B0604020202020204" pitchFamily="34" charset="0"/>
            </a:endParaRPr>
          </a:p>
        </p:txBody>
      </p:sp>
      <p:sp>
        <p:nvSpPr>
          <p:cNvPr id="3" name="TextBox 2"/>
          <p:cNvSpPr txBox="1"/>
          <p:nvPr/>
        </p:nvSpPr>
        <p:spPr>
          <a:xfrm>
            <a:off x="152400" y="1014062"/>
            <a:ext cx="4800600" cy="400110"/>
          </a:xfrm>
          <a:prstGeom prst="rect">
            <a:avLst/>
          </a:prstGeom>
          <a:noFill/>
        </p:spPr>
        <p:txBody>
          <a:bodyPr wrap="square" rtlCol="0">
            <a:spAutoFit/>
          </a:bodyPr>
          <a:lstStyle/>
          <a:p>
            <a:r>
              <a:rPr lang="en-US" sz="2000" smtClean="0">
                <a:solidFill>
                  <a:srgbClr val="FF0000"/>
                </a:solidFill>
              </a:rPr>
              <a:t>Hiển thị phiên bản của SQL</a:t>
            </a:r>
            <a:endParaRPr lang="en-US" sz="2000">
              <a:solidFill>
                <a:srgbClr val="FF0000"/>
              </a:solidFill>
            </a:endParaRPr>
          </a:p>
        </p:txBody>
      </p:sp>
    </p:spTree>
    <p:extLst>
      <p:ext uri="{BB962C8B-B14F-4D97-AF65-F5344CB8AC3E}">
        <p14:creationId xmlns:p14="http://schemas.microsoft.com/office/powerpoint/2010/main" val="17907738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C</a:t>
            </a:r>
            <a:r>
              <a:rPr lang="vi-VN">
                <a:solidFill>
                  <a:srgbClr val="FF0000"/>
                </a:solidFill>
              </a:rPr>
              <a:t>ơ</a:t>
            </a:r>
            <a:r>
              <a:rPr lang="en-US">
                <a:solidFill>
                  <a:srgbClr val="FF0000"/>
                </a:solidFill>
              </a:rPr>
              <a:t> sở dữ liệu SQL với Python</a:t>
            </a:r>
          </a:p>
        </p:txBody>
      </p:sp>
      <p:sp>
        <p:nvSpPr>
          <p:cNvPr id="3" name="Rectangle 1"/>
          <p:cNvSpPr>
            <a:spLocks noGrp="1" noChangeArrowheads="1"/>
          </p:cNvSpPr>
          <p:nvPr>
            <p:ph type="body" idx="1"/>
          </p:nvPr>
        </p:nvSpPr>
        <p:spPr bwMode="auto">
          <a:xfrm>
            <a:off x="201706" y="1066800"/>
            <a:ext cx="8915400" cy="4893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2400" b="1">
                <a:solidFill>
                  <a:srgbClr val="000080"/>
                </a:solidFill>
                <a:latin typeface="Courier New" panose="02070309020205020404" pitchFamily="49" charset="0"/>
                <a:cs typeface="Courier New" panose="02070309020205020404" pitchFamily="49" charset="0"/>
              </a:rPr>
              <a:t>import sqlite3 as lite</a:t>
            </a:r>
          </a:p>
          <a:p>
            <a:pPr lvl="0" algn="l" rtl="0" eaLnBrk="0" fontAlgn="base" hangingPunct="0">
              <a:spcBef>
                <a:spcPct val="0"/>
              </a:spcBef>
              <a:spcAft>
                <a:spcPct val="0"/>
              </a:spcAft>
            </a:pPr>
            <a:r>
              <a:rPr lang="en-US" altLang="en-US" sz="2400" b="1">
                <a:solidFill>
                  <a:srgbClr val="000080"/>
                </a:solidFill>
                <a:latin typeface="Courier New" panose="02070309020205020404" pitchFamily="49" charset="0"/>
                <a:cs typeface="Courier New" panose="02070309020205020404" pitchFamily="49" charset="0"/>
              </a:rPr>
              <a:t>import sys</a:t>
            </a:r>
          </a:p>
          <a:p>
            <a:pPr lvl="0" algn="l" rtl="0" eaLnBrk="0" fontAlgn="base" hangingPunct="0">
              <a:spcBef>
                <a:spcPct val="0"/>
              </a:spcBef>
              <a:spcAft>
                <a:spcPct val="0"/>
              </a:spcAft>
            </a:pPr>
            <a:r>
              <a:rPr lang="en-US" altLang="en-US" sz="2400" b="1">
                <a:solidFill>
                  <a:srgbClr val="000080"/>
                </a:solidFill>
                <a:latin typeface="Courier New" panose="02070309020205020404" pitchFamily="49" charset="0"/>
                <a:cs typeface="Courier New" panose="02070309020205020404" pitchFamily="49" charset="0"/>
              </a:rPr>
              <a:t>import os</a:t>
            </a:r>
          </a:p>
          <a:p>
            <a:pPr lvl="0" algn="l" rtl="0" eaLnBrk="0" fontAlgn="base" hangingPunct="0">
              <a:spcBef>
                <a:spcPct val="0"/>
              </a:spcBef>
              <a:spcAft>
                <a:spcPct val="0"/>
              </a:spcAft>
            </a:pPr>
            <a:r>
              <a:rPr lang="en-US" altLang="en-US" sz="2400" b="1">
                <a:solidFill>
                  <a:srgbClr val="000080"/>
                </a:solidFill>
                <a:latin typeface="Courier New" panose="02070309020205020404" pitchFamily="49" charset="0"/>
                <a:cs typeface="Courier New" panose="02070309020205020404" pitchFamily="49" charset="0"/>
              </a:rPr>
              <a:t>path = os.path.dirname(__file__) + "\\csdl.db"</a:t>
            </a:r>
          </a:p>
          <a:p>
            <a:pPr lvl="0" algn="l" rtl="0" eaLnBrk="0" fontAlgn="base" hangingPunct="0">
              <a:spcBef>
                <a:spcPct val="0"/>
              </a:spcBef>
              <a:spcAft>
                <a:spcPct val="0"/>
              </a:spcAft>
            </a:pPr>
            <a:r>
              <a:rPr lang="en-US" altLang="en-US" sz="2400" b="1">
                <a:solidFill>
                  <a:srgbClr val="000080"/>
                </a:solidFill>
                <a:latin typeface="Courier New" panose="02070309020205020404" pitchFamily="49" charset="0"/>
                <a:cs typeface="Courier New" panose="02070309020205020404" pitchFamily="49" charset="0"/>
              </a:rPr>
              <a:t>con = lite.connect(path)</a:t>
            </a:r>
          </a:p>
          <a:p>
            <a:pPr lvl="0" algn="l" rtl="0" eaLnBrk="0" fontAlgn="base" hangingPunct="0">
              <a:spcBef>
                <a:spcPct val="0"/>
              </a:spcBef>
              <a:spcAft>
                <a:spcPct val="0"/>
              </a:spcAft>
            </a:pPr>
            <a:r>
              <a:rPr lang="en-US" altLang="en-US" sz="24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400" b="1">
                <a:solidFill>
                  <a:srgbClr val="000080"/>
                </a:solidFill>
                <a:latin typeface="Courier New" panose="02070309020205020404" pitchFamily="49" charset="0"/>
                <a:cs typeface="Courier New" panose="02070309020205020404" pitchFamily="49" charset="0"/>
              </a:rPr>
              <a:t>with con:</a:t>
            </a:r>
          </a:p>
          <a:p>
            <a:pPr lvl="0" algn="l" rtl="0" eaLnBrk="0" fontAlgn="base" hangingPunct="0">
              <a:spcBef>
                <a:spcPct val="0"/>
              </a:spcBef>
              <a:spcAft>
                <a:spcPct val="0"/>
              </a:spcAft>
            </a:pPr>
            <a:r>
              <a:rPr lang="en-US" altLang="en-US" sz="2400" b="1">
                <a:solidFill>
                  <a:srgbClr val="000080"/>
                </a:solidFill>
                <a:latin typeface="Courier New" panose="02070309020205020404" pitchFamily="49" charset="0"/>
                <a:cs typeface="Courier New" panose="02070309020205020404" pitchFamily="49" charset="0"/>
              </a:rPr>
              <a:t>   </a:t>
            </a:r>
            <a:r>
              <a:rPr lang="en-US" altLang="en-US" sz="2400" b="1" smtClean="0">
                <a:solidFill>
                  <a:srgbClr val="000080"/>
                </a:solidFill>
                <a:latin typeface="Courier New" panose="02070309020205020404" pitchFamily="49" charset="0"/>
                <a:cs typeface="Courier New" panose="02070309020205020404" pitchFamily="49" charset="0"/>
              </a:rPr>
              <a:t> </a:t>
            </a:r>
            <a:r>
              <a:rPr lang="en-US" altLang="en-US" sz="2400" b="1">
                <a:solidFill>
                  <a:srgbClr val="000080"/>
                </a:solidFill>
                <a:latin typeface="Courier New" panose="02070309020205020404" pitchFamily="49" charset="0"/>
                <a:cs typeface="Courier New" panose="02070309020205020404" pitchFamily="49" charset="0"/>
              </a:rPr>
              <a:t>sql = con.cursor()    </a:t>
            </a:r>
          </a:p>
          <a:p>
            <a:pPr lvl="0" algn="l" rtl="0" eaLnBrk="0" fontAlgn="base" hangingPunct="0">
              <a:spcBef>
                <a:spcPct val="0"/>
              </a:spcBef>
              <a:spcAft>
                <a:spcPct val="0"/>
              </a:spcAft>
            </a:pPr>
            <a:r>
              <a:rPr lang="en-US" altLang="en-US" sz="2400" b="1">
                <a:solidFill>
                  <a:srgbClr val="000080"/>
                </a:solidFill>
                <a:latin typeface="Courier New" panose="02070309020205020404" pitchFamily="49" charset="0"/>
                <a:cs typeface="Courier New" panose="02070309020205020404" pitchFamily="49" charset="0"/>
              </a:rPr>
              <a:t>    sql.execute("</a:t>
            </a:r>
            <a:r>
              <a:rPr lang="en-US" altLang="en-US" sz="2400" b="1">
                <a:solidFill>
                  <a:schemeClr val="tx1"/>
                </a:solidFill>
                <a:latin typeface="Courier New" panose="02070309020205020404" pitchFamily="49" charset="0"/>
                <a:cs typeface="Courier New" panose="02070309020205020404" pitchFamily="49" charset="0"/>
              </a:rPr>
              <a:t>CREATE TABLE SINHVIEN(MASV INT, </a:t>
            </a:r>
            <a:r>
              <a:rPr lang="en-US" altLang="en-US" sz="2400" b="1" smtClean="0">
                <a:solidFill>
                  <a:schemeClr val="tx1"/>
                </a:solidFill>
                <a:latin typeface="Courier New" panose="02070309020205020404" pitchFamily="49" charset="0"/>
                <a:cs typeface="Courier New" panose="02070309020205020404" pitchFamily="49" charset="0"/>
              </a:rPr>
              <a:t>TENSV </a:t>
            </a:r>
            <a:r>
              <a:rPr lang="en-US" altLang="en-US" sz="2400" b="1">
                <a:solidFill>
                  <a:schemeClr val="tx1"/>
                </a:solidFill>
                <a:latin typeface="Courier New" panose="02070309020205020404" pitchFamily="49" charset="0"/>
                <a:cs typeface="Courier New" panose="02070309020205020404" pitchFamily="49" charset="0"/>
              </a:rPr>
              <a:t>TEXT,GIOITINH CHAR,NGAYSINH DATE, TUOI INT, DIACHI TEXT,SDT NUMBER</a:t>
            </a:r>
            <a:r>
              <a:rPr lang="en-US" altLang="en-US" sz="2400" b="1">
                <a:solidFill>
                  <a:srgbClr val="000080"/>
                </a:solidFill>
                <a:latin typeface="Courier New" panose="02070309020205020404" pitchFamily="49" charset="0"/>
                <a:cs typeface="Courier New" panose="02070309020205020404" pitchFamily="49" charset="0"/>
              </a:rPr>
              <a:t>)")</a:t>
            </a:r>
          </a:p>
          <a:p>
            <a:pPr lvl="0" algn="l" rtl="0" eaLnBrk="0" fontAlgn="base" hangingPunct="0">
              <a:spcBef>
                <a:spcPct val="0"/>
              </a:spcBef>
              <a:spcAft>
                <a:spcPct val="0"/>
              </a:spcAft>
            </a:pPr>
            <a:r>
              <a:rPr lang="en-US" altLang="en-US" sz="2400" b="1">
                <a:solidFill>
                  <a:srgbClr val="000080"/>
                </a:solidFill>
                <a:latin typeface="Courier New" panose="02070309020205020404" pitchFamily="49" charset="0"/>
                <a:cs typeface="Courier New" panose="02070309020205020404" pitchFamily="49" charset="0"/>
              </a:rPr>
              <a:t>con.close()</a:t>
            </a:r>
          </a:p>
          <a:p>
            <a:pPr lvl="0" algn="l" rtl="0" eaLnBrk="0" fontAlgn="base" hangingPunct="0">
              <a:spcBef>
                <a:spcPct val="0"/>
              </a:spcBef>
              <a:spcAft>
                <a:spcPct val="0"/>
              </a:spcAft>
            </a:pPr>
            <a:endParaRPr lang="en-US" altLang="en-US" sz="2400" b="1">
              <a:solidFill>
                <a:srgbClr val="00008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53154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Insert dữ liệu vào </a:t>
            </a:r>
            <a:r>
              <a:rPr lang="en-US">
                <a:solidFill>
                  <a:srgbClr val="FF0000"/>
                </a:solidFill>
              </a:rPr>
              <a:t>SQL với Python</a:t>
            </a:r>
          </a:p>
        </p:txBody>
      </p:sp>
      <p:sp>
        <p:nvSpPr>
          <p:cNvPr id="4" name="Rectangle 1"/>
          <p:cNvSpPr>
            <a:spLocks noGrp="1" noChangeArrowheads="1"/>
          </p:cNvSpPr>
          <p:nvPr>
            <p:ph type="body" idx="1"/>
          </p:nvPr>
        </p:nvSpPr>
        <p:spPr bwMode="auto">
          <a:xfrm>
            <a:off x="152400" y="1270353"/>
            <a:ext cx="89916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sqlite3 as lite</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sys</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os</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path = os.path.dirname(__file__) + "\\csdl.db"</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con = lite.connect(path)</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with con:</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sql = con.cursor()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sql.execute("INSERT INTO SINHVIEN </a:t>
            </a:r>
            <a:r>
              <a:rPr lang="en-US" altLang="en-US" sz="2000" b="1">
                <a:solidFill>
                  <a:srgbClr val="002060"/>
                </a:solidFill>
                <a:latin typeface="Courier New" panose="02070309020205020404" pitchFamily="49" charset="0"/>
                <a:cs typeface="Courier New" panose="02070309020205020404" pitchFamily="49" charset="0"/>
              </a:rPr>
              <a:t>VALUES</a:t>
            </a:r>
            <a:r>
              <a:rPr lang="en-US" altLang="en-US" sz="2000" b="1">
                <a:solidFill>
                  <a:schemeClr val="tx1"/>
                </a:solidFill>
                <a:latin typeface="Courier New" panose="02070309020205020404" pitchFamily="49" charset="0"/>
                <a:cs typeface="Courier New" panose="02070309020205020404" pitchFamily="49" charset="0"/>
              </a:rPr>
              <a:t>(1</a:t>
            </a:r>
            <a:r>
              <a:rPr lang="en-US" altLang="en-US" sz="2000" b="1" smtClean="0">
                <a:solidFill>
                  <a:schemeClr val="tx1"/>
                </a:solidFill>
                <a:latin typeface="Courier New" panose="02070309020205020404" pitchFamily="49" charset="0"/>
                <a:cs typeface="Courier New" panose="02070309020205020404" pitchFamily="49" charset="0"/>
              </a:rPr>
              <a:t>,</a:t>
            </a:r>
          </a:p>
          <a:p>
            <a:pPr lvl="0" algn="l" rtl="0" eaLnBrk="0" fontAlgn="base" hangingPunct="0">
              <a:spcBef>
                <a:spcPct val="0"/>
              </a:spcBef>
              <a:spcAft>
                <a:spcPct val="0"/>
              </a:spcAft>
            </a:pPr>
            <a:r>
              <a:rPr lang="en-US" altLang="en-US" sz="2000" b="1">
                <a:solidFill>
                  <a:schemeClr val="tx1"/>
                </a:solidFill>
                <a:latin typeface="Courier New" panose="02070309020205020404" pitchFamily="49" charset="0"/>
                <a:cs typeface="Courier New" panose="02070309020205020404" pitchFamily="49" charset="0"/>
              </a:rPr>
              <a:t>	</a:t>
            </a:r>
            <a:r>
              <a:rPr lang="en-US" altLang="en-US" sz="2000" b="1" smtClean="0">
                <a:solidFill>
                  <a:schemeClr val="tx1"/>
                </a:solidFill>
                <a:latin typeface="Courier New" panose="02070309020205020404" pitchFamily="49" charset="0"/>
                <a:cs typeface="Courier New" panose="02070309020205020404" pitchFamily="49" charset="0"/>
              </a:rPr>
              <a:t>'Nguyen </a:t>
            </a:r>
            <a:r>
              <a:rPr lang="en-US" altLang="en-US" sz="2000" b="1">
                <a:solidFill>
                  <a:schemeClr val="tx1"/>
                </a:solidFill>
                <a:latin typeface="Courier New" panose="02070309020205020404" pitchFamily="49" charset="0"/>
                <a:cs typeface="Courier New" panose="02070309020205020404" pitchFamily="49" charset="0"/>
              </a:rPr>
              <a:t>van Hach</a:t>
            </a:r>
            <a:r>
              <a:rPr lang="en-US" altLang="en-US" sz="2000" b="1" smtClean="0">
                <a:solidFill>
                  <a:schemeClr val="tx1"/>
                </a:solidFill>
                <a:latin typeface="Courier New" panose="02070309020205020404" pitchFamily="49" charset="0"/>
                <a:cs typeface="Courier New" panose="02070309020205020404" pitchFamily="49" charset="0"/>
              </a:rPr>
              <a:t>',’Nam</a:t>
            </a:r>
            <a:r>
              <a:rPr lang="en-US" altLang="en-US" sz="2000" b="1">
                <a:solidFill>
                  <a:schemeClr val="tx1"/>
                </a:solidFill>
                <a:latin typeface="Courier New" panose="02070309020205020404" pitchFamily="49" charset="0"/>
                <a:cs typeface="Courier New" panose="02070309020205020404" pitchFamily="49" charset="0"/>
              </a:rPr>
              <a:t>',26/6,40</a:t>
            </a:r>
            <a:r>
              <a:rPr lang="en-US" altLang="en-US" sz="2000" b="1" smtClean="0">
                <a:solidFill>
                  <a:schemeClr val="tx1"/>
                </a:solidFill>
                <a:latin typeface="Courier New" panose="02070309020205020404" pitchFamily="49" charset="0"/>
                <a:cs typeface="Courier New" panose="02070309020205020404" pitchFamily="49" charset="0"/>
              </a:rPr>
              <a:t>,'Ha </a:t>
            </a:r>
            <a:r>
              <a:rPr lang="en-US" altLang="en-US" sz="2000" b="1">
                <a:solidFill>
                  <a:schemeClr val="tx1"/>
                </a:solidFill>
                <a:latin typeface="Courier New" panose="02070309020205020404" pitchFamily="49" charset="0"/>
                <a:cs typeface="Courier New" panose="02070309020205020404" pitchFamily="49" charset="0"/>
              </a:rPr>
              <a:t>Noi',123456</a:t>
            </a:r>
            <a:r>
              <a:rPr lang="en-US" altLang="en-US" sz="2000" b="1" smtClean="0">
                <a:solidFill>
                  <a:srgbClr val="000080"/>
                </a:solidFill>
                <a:latin typeface="Courier New" panose="02070309020205020404" pitchFamily="49" charset="0"/>
                <a:cs typeface="Courier New" panose="02070309020205020404" pitchFamily="49" charset="0"/>
              </a:rPr>
              <a:t>)")</a:t>
            </a:r>
          </a:p>
          <a:p>
            <a:pPr lvl="0" algn="l" rtl="0" eaLnBrk="0" fontAlgn="base" hangingPunct="0">
              <a:spcBef>
                <a:spcPct val="0"/>
              </a:spcBef>
              <a:spcAft>
                <a:spcPct val="0"/>
              </a:spcAft>
            </a:pPr>
            <a:r>
              <a:rPr lang="en-US" altLang="en-US" sz="2000" b="1" smtClean="0">
                <a:solidFill>
                  <a:srgbClr val="000080"/>
                </a:solidFill>
                <a:latin typeface="Courier New" panose="02070309020205020404" pitchFamily="49" charset="0"/>
                <a:cs typeface="Courier New" panose="02070309020205020404" pitchFamily="49" charset="0"/>
              </a:rPr>
              <a:t>    sql.execute</a:t>
            </a:r>
            <a:r>
              <a:rPr lang="en-US" altLang="en-US" sz="2000" b="1">
                <a:solidFill>
                  <a:srgbClr val="000080"/>
                </a:solidFill>
                <a:latin typeface="Courier New" panose="02070309020205020404" pitchFamily="49" charset="0"/>
                <a:cs typeface="Courier New" panose="02070309020205020404" pitchFamily="49" charset="0"/>
              </a:rPr>
              <a:t>("INSERT INTO SINHVIEN </a:t>
            </a:r>
            <a:r>
              <a:rPr lang="en-US" altLang="en-US" sz="2000" b="1">
                <a:solidFill>
                  <a:srgbClr val="002060"/>
                </a:solidFill>
                <a:latin typeface="Courier New" panose="02070309020205020404" pitchFamily="49" charset="0"/>
                <a:cs typeface="Courier New" panose="02070309020205020404" pitchFamily="49" charset="0"/>
              </a:rPr>
              <a:t>VALUES</a:t>
            </a:r>
            <a:r>
              <a:rPr lang="en-US" altLang="en-US" sz="2000" b="1">
                <a:solidFill>
                  <a:schemeClr val="tx1"/>
                </a:solidFill>
                <a:latin typeface="Courier New" panose="02070309020205020404" pitchFamily="49" charset="0"/>
                <a:cs typeface="Courier New" panose="02070309020205020404" pitchFamily="49" charset="0"/>
              </a:rPr>
              <a:t>(1,</a:t>
            </a:r>
          </a:p>
          <a:p>
            <a:pPr lvl="0" algn="l" rtl="0" eaLnBrk="0" fontAlgn="base" hangingPunct="0">
              <a:spcBef>
                <a:spcPct val="0"/>
              </a:spcBef>
              <a:spcAft>
                <a:spcPct val="0"/>
              </a:spcAft>
            </a:pPr>
            <a:r>
              <a:rPr lang="en-US" altLang="en-US" sz="2000" b="1">
                <a:solidFill>
                  <a:schemeClr val="tx1"/>
                </a:solidFill>
                <a:latin typeface="Courier New" panose="02070309020205020404" pitchFamily="49" charset="0"/>
                <a:cs typeface="Courier New" panose="02070309020205020404" pitchFamily="49" charset="0"/>
              </a:rPr>
              <a:t>	</a:t>
            </a:r>
            <a:r>
              <a:rPr lang="en-US" altLang="en-US" sz="2000" b="1" smtClean="0">
                <a:solidFill>
                  <a:schemeClr val="tx1"/>
                </a:solidFill>
                <a:latin typeface="Courier New" panose="02070309020205020404" pitchFamily="49" charset="0"/>
                <a:cs typeface="Courier New" panose="02070309020205020404" pitchFamily="49" charset="0"/>
              </a:rPr>
              <a:t>‘Huong Trang',’Nu',26/6,30,</a:t>
            </a:r>
            <a:r>
              <a:rPr lang="en-US" altLang="en-US" sz="2000" b="1">
                <a:solidFill>
                  <a:schemeClr val="tx1"/>
                </a:solidFill>
                <a:latin typeface="Courier New" panose="02070309020205020404" pitchFamily="49" charset="0"/>
                <a:cs typeface="Courier New" panose="02070309020205020404" pitchFamily="49" charset="0"/>
              </a:rPr>
              <a:t>'Ha Noi',</a:t>
            </a:r>
            <a:r>
              <a:rPr lang="en-US" altLang="en-US" sz="2000" b="1" smtClean="0">
                <a:solidFill>
                  <a:schemeClr val="tx1"/>
                </a:solidFill>
                <a:latin typeface="Courier New" panose="02070309020205020404" pitchFamily="49" charset="0"/>
                <a:cs typeface="Courier New" panose="02070309020205020404" pitchFamily="49" charset="0"/>
              </a:rPr>
              <a:t>1234567</a:t>
            </a:r>
            <a:r>
              <a:rPr lang="en-US" altLang="en-US" sz="2000" b="1" smtClean="0">
                <a:solidFill>
                  <a:srgbClr val="000080"/>
                </a:solidFill>
                <a:latin typeface="Courier New" panose="02070309020205020404" pitchFamily="49" charset="0"/>
                <a:cs typeface="Courier New" panose="02070309020205020404" pitchFamily="49" charset="0"/>
              </a:rPr>
              <a:t>)")</a:t>
            </a:r>
            <a:endParaRPr lang="en-US" altLang="en-US" sz="2000" b="1">
              <a:solidFill>
                <a:srgbClr val="000080"/>
              </a:solidFill>
              <a:latin typeface="Courier New" panose="02070309020205020404" pitchFamily="49" charset="0"/>
              <a:cs typeface="Courier New" panose="02070309020205020404" pitchFamily="49" charset="0"/>
            </a:endParaRPr>
          </a:p>
          <a:p>
            <a:pPr lvl="0" algn="l" rtl="0" eaLnBrk="0" fontAlgn="base" hangingPunct="0">
              <a:spcBef>
                <a:spcPct val="0"/>
              </a:spcBef>
              <a:spcAft>
                <a:spcPct val="0"/>
              </a:spcAft>
            </a:pPr>
            <a:endParaRPr lang="en-US" altLang="en-US" sz="2000" b="1">
              <a:solidFill>
                <a:srgbClr val="000080"/>
              </a:solidFill>
              <a:latin typeface="Courier New" panose="02070309020205020404" pitchFamily="49" charset="0"/>
              <a:cs typeface="Courier New" panose="02070309020205020404" pitchFamily="49" charset="0"/>
            </a:endParaRP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con.close()</a:t>
            </a:r>
            <a:endParaRPr kumimoji="0" lang="en-US" altLang="en-US" sz="20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02006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Insert dữ liệu vào </a:t>
            </a:r>
            <a:r>
              <a:rPr lang="en-US">
                <a:solidFill>
                  <a:srgbClr val="FF0000"/>
                </a:solidFill>
              </a:rPr>
              <a:t>SQL với </a:t>
            </a:r>
            <a:r>
              <a:rPr lang="en-US" smtClean="0">
                <a:solidFill>
                  <a:srgbClr val="FF0000"/>
                </a:solidFill>
              </a:rPr>
              <a:t>Python (tiếp)</a:t>
            </a:r>
            <a:endParaRPr lang="en-US">
              <a:solidFill>
                <a:srgbClr val="FF0000"/>
              </a:solidFill>
            </a:endParaRPr>
          </a:p>
        </p:txBody>
      </p:sp>
      <p:sp>
        <p:nvSpPr>
          <p:cNvPr id="4" name="Rectangle 1"/>
          <p:cNvSpPr>
            <a:spLocks noGrp="1" noChangeArrowheads="1"/>
          </p:cNvSpPr>
          <p:nvPr>
            <p:ph type="body" idx="1"/>
          </p:nvPr>
        </p:nvSpPr>
        <p:spPr bwMode="auto">
          <a:xfrm>
            <a:off x="152400" y="700966"/>
            <a:ext cx="8991600" cy="58477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import sqlite3 as lite</a:t>
            </a:r>
          </a:p>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import sys</a:t>
            </a:r>
          </a:p>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import os</a:t>
            </a:r>
          </a:p>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dl = </a:t>
            </a:r>
            <a:r>
              <a:rPr lang="en-US" altLang="en-US" sz="1700" b="1">
                <a:solidFill>
                  <a:schemeClr val="tx1"/>
                </a:solidFill>
                <a:latin typeface="Courier New" panose="02070309020205020404" pitchFamily="49" charset="0"/>
                <a:cs typeface="Courier New" panose="02070309020205020404" pitchFamily="49" charset="0"/>
              </a:rPr>
              <a:t>(</a:t>
            </a:r>
          </a:p>
          <a:p>
            <a:pPr lvl="0" algn="l" rtl="0" eaLnBrk="0" fontAlgn="base" hangingPunct="0">
              <a:spcBef>
                <a:spcPct val="0"/>
              </a:spcBef>
              <a:spcAft>
                <a:spcPct val="0"/>
              </a:spcAft>
            </a:pPr>
            <a:r>
              <a:rPr lang="en-US" altLang="en-US" sz="1700" b="1">
                <a:solidFill>
                  <a:schemeClr val="tx1"/>
                </a:solidFill>
                <a:latin typeface="Courier New" panose="02070309020205020404" pitchFamily="49" charset="0"/>
                <a:cs typeface="Courier New" panose="02070309020205020404" pitchFamily="49" charset="0"/>
              </a:rPr>
              <a:t>    (1, 'Audi','Nam',26/6,40,'hà noi',642),</a:t>
            </a:r>
          </a:p>
          <a:p>
            <a:pPr lvl="0" algn="l" rtl="0" eaLnBrk="0" fontAlgn="base" hangingPunct="0">
              <a:spcBef>
                <a:spcPct val="0"/>
              </a:spcBef>
              <a:spcAft>
                <a:spcPct val="0"/>
              </a:spcAft>
            </a:pPr>
            <a:r>
              <a:rPr lang="en-US" altLang="en-US" sz="1700" b="1">
                <a:solidFill>
                  <a:schemeClr val="tx1"/>
                </a:solidFill>
                <a:latin typeface="Courier New" panose="02070309020205020404" pitchFamily="49" charset="0"/>
                <a:cs typeface="Courier New" panose="02070309020205020404" pitchFamily="49" charset="0"/>
              </a:rPr>
              <a:t>    (2, 'Mercedes','Nam',26/6,40,'hà noi',57127),</a:t>
            </a:r>
          </a:p>
          <a:p>
            <a:pPr lvl="0" algn="l" rtl="0" eaLnBrk="0" fontAlgn="base" hangingPunct="0">
              <a:spcBef>
                <a:spcPct val="0"/>
              </a:spcBef>
              <a:spcAft>
                <a:spcPct val="0"/>
              </a:spcAft>
            </a:pPr>
            <a:r>
              <a:rPr lang="en-US" altLang="en-US" sz="1700" b="1">
                <a:solidFill>
                  <a:schemeClr val="tx1"/>
                </a:solidFill>
                <a:latin typeface="Courier New" panose="02070309020205020404" pitchFamily="49" charset="0"/>
                <a:cs typeface="Courier New" panose="02070309020205020404" pitchFamily="49" charset="0"/>
              </a:rPr>
              <a:t>    (3, 'Skoda','Nam',26/6,40,'hà noi', 9000),</a:t>
            </a:r>
          </a:p>
          <a:p>
            <a:pPr lvl="0" algn="l" rtl="0" eaLnBrk="0" fontAlgn="base" hangingPunct="0">
              <a:spcBef>
                <a:spcPct val="0"/>
              </a:spcBef>
              <a:spcAft>
                <a:spcPct val="0"/>
              </a:spcAft>
            </a:pPr>
            <a:r>
              <a:rPr lang="en-US" altLang="en-US" sz="1700" b="1">
                <a:solidFill>
                  <a:schemeClr val="tx1"/>
                </a:solidFill>
                <a:latin typeface="Courier New" panose="02070309020205020404" pitchFamily="49" charset="0"/>
                <a:cs typeface="Courier New" panose="02070309020205020404" pitchFamily="49" charset="0"/>
              </a:rPr>
              <a:t>    (4, 'Volvo','Nam',26/6,40,'hà noi', 29000),</a:t>
            </a:r>
          </a:p>
          <a:p>
            <a:pPr lvl="0" algn="l" rtl="0" eaLnBrk="0" fontAlgn="base" hangingPunct="0">
              <a:spcBef>
                <a:spcPct val="0"/>
              </a:spcBef>
              <a:spcAft>
                <a:spcPct val="0"/>
              </a:spcAft>
            </a:pPr>
            <a:r>
              <a:rPr lang="en-US" altLang="en-US" sz="1700" b="1">
                <a:solidFill>
                  <a:schemeClr val="tx1"/>
                </a:solidFill>
                <a:latin typeface="Courier New" panose="02070309020205020404" pitchFamily="49" charset="0"/>
                <a:cs typeface="Courier New" panose="02070309020205020404" pitchFamily="49" charset="0"/>
              </a:rPr>
              <a:t>    (5, 'Bentley','Nam',26/6,40,'hà noi', 350000),</a:t>
            </a:r>
          </a:p>
          <a:p>
            <a:pPr lvl="0" algn="l" rtl="0" eaLnBrk="0" fontAlgn="base" hangingPunct="0">
              <a:spcBef>
                <a:spcPct val="0"/>
              </a:spcBef>
              <a:spcAft>
                <a:spcPct val="0"/>
              </a:spcAft>
            </a:pPr>
            <a:r>
              <a:rPr lang="en-US" altLang="en-US" sz="1700" b="1">
                <a:solidFill>
                  <a:schemeClr val="tx1"/>
                </a:solidFill>
                <a:latin typeface="Courier New" panose="02070309020205020404" pitchFamily="49" charset="0"/>
                <a:cs typeface="Courier New" panose="02070309020205020404" pitchFamily="49" charset="0"/>
              </a:rPr>
              <a:t>    (6, 'Hummer','Nam',26/6,40,'hà noi', 41400),</a:t>
            </a:r>
          </a:p>
          <a:p>
            <a:pPr lvl="0" algn="l" rtl="0" eaLnBrk="0" fontAlgn="base" hangingPunct="0">
              <a:spcBef>
                <a:spcPct val="0"/>
              </a:spcBef>
              <a:spcAft>
                <a:spcPct val="0"/>
              </a:spcAft>
            </a:pPr>
            <a:r>
              <a:rPr lang="en-US" altLang="en-US" sz="1700" b="1">
                <a:solidFill>
                  <a:schemeClr val="tx1"/>
                </a:solidFill>
                <a:latin typeface="Courier New" panose="02070309020205020404" pitchFamily="49" charset="0"/>
                <a:cs typeface="Courier New" panose="02070309020205020404" pitchFamily="49" charset="0"/>
              </a:rPr>
              <a:t>    (7, 'Volkswagen','Nam',26/6,40,'hà noi', 21600)</a:t>
            </a:r>
          </a:p>
          <a:p>
            <a:pPr lvl="0" algn="l" rtl="0" eaLnBrk="0" fontAlgn="base" hangingPunct="0">
              <a:spcBef>
                <a:spcPct val="0"/>
              </a:spcBef>
              <a:spcAft>
                <a:spcPct val="0"/>
              </a:spcAft>
            </a:pPr>
            <a:r>
              <a:rPr lang="en-US" altLang="en-US" sz="1700" b="1">
                <a:solidFill>
                  <a:schemeClr val="tx1"/>
                </a:solidFill>
                <a:latin typeface="Courier New" panose="02070309020205020404" pitchFamily="49" charset="0"/>
                <a:cs typeface="Courier New" panose="02070309020205020404" pitchFamily="49" charset="0"/>
              </a:rPr>
              <a:t>)</a:t>
            </a:r>
          </a:p>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path = os.path.dirname(__file__) + "\\csdl.db"</a:t>
            </a:r>
          </a:p>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con = lite.connect(path)</a:t>
            </a:r>
          </a:p>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with con:</a:t>
            </a:r>
          </a:p>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    sql = con.cursor()</a:t>
            </a:r>
          </a:p>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    sql.execute("DROP TABLE IF EXISTS </a:t>
            </a:r>
            <a:r>
              <a:rPr lang="en-US" altLang="en-US" sz="1700" b="1" smtClean="0">
                <a:solidFill>
                  <a:srgbClr val="000080"/>
                </a:solidFill>
                <a:latin typeface="Courier New" panose="02070309020205020404" pitchFamily="49" charset="0"/>
                <a:cs typeface="Courier New" panose="02070309020205020404" pitchFamily="49" charset="0"/>
              </a:rPr>
              <a:t>SINHVIEN")</a:t>
            </a:r>
            <a:endParaRPr lang="en-US" altLang="en-US" sz="1700" b="1">
              <a:solidFill>
                <a:srgbClr val="000080"/>
              </a:solidFill>
              <a:latin typeface="Courier New" panose="02070309020205020404" pitchFamily="49" charset="0"/>
              <a:cs typeface="Courier New" panose="02070309020205020404" pitchFamily="49" charset="0"/>
            </a:endParaRPr>
          </a:p>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    sql.execute("</a:t>
            </a:r>
            <a:r>
              <a:rPr lang="en-US" altLang="en-US" sz="1700" b="1">
                <a:solidFill>
                  <a:schemeClr val="tx1"/>
                </a:solidFill>
                <a:latin typeface="Courier New" panose="02070309020205020404" pitchFamily="49" charset="0"/>
                <a:cs typeface="Courier New" panose="02070309020205020404" pitchFamily="49" charset="0"/>
              </a:rPr>
              <a:t>CREATE TABLE </a:t>
            </a:r>
            <a:r>
              <a:rPr lang="en-US" altLang="en-US" sz="1700" b="1" smtClean="0">
                <a:solidFill>
                  <a:schemeClr val="tx1"/>
                </a:solidFill>
                <a:latin typeface="Courier New" panose="02070309020205020404" pitchFamily="49" charset="0"/>
                <a:cs typeface="Courier New" panose="02070309020205020404" pitchFamily="49" charset="0"/>
              </a:rPr>
              <a:t>SINHVIEN(MASV </a:t>
            </a:r>
            <a:r>
              <a:rPr lang="en-US" altLang="en-US" sz="1700" b="1">
                <a:solidFill>
                  <a:schemeClr val="tx1"/>
                </a:solidFill>
                <a:latin typeface="Courier New" panose="02070309020205020404" pitchFamily="49" charset="0"/>
                <a:cs typeface="Courier New" panose="02070309020205020404" pitchFamily="49" charset="0"/>
              </a:rPr>
              <a:t>INT, TENSV TEXT,GIOITINH CHAR,NGAYSINH DATE, TUOI INT, DIACHI TEXT,SDT NUMBER)</a:t>
            </a:r>
            <a:r>
              <a:rPr lang="en-US" altLang="en-US" sz="1700" b="1">
                <a:solidFill>
                  <a:srgbClr val="000080"/>
                </a:solidFill>
                <a:latin typeface="Courier New" panose="02070309020205020404" pitchFamily="49" charset="0"/>
                <a:cs typeface="Courier New" panose="02070309020205020404" pitchFamily="49" charset="0"/>
              </a:rPr>
              <a:t>")</a:t>
            </a:r>
          </a:p>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    sql.executemany("INSERT INTO </a:t>
            </a:r>
            <a:r>
              <a:rPr lang="en-US" altLang="en-US" sz="1700" b="1" smtClean="0">
                <a:solidFill>
                  <a:srgbClr val="000080"/>
                </a:solidFill>
                <a:latin typeface="Courier New" panose="02070309020205020404" pitchFamily="49" charset="0"/>
                <a:cs typeface="Courier New" panose="02070309020205020404" pitchFamily="49" charset="0"/>
              </a:rPr>
              <a:t>SINHVIEN </a:t>
            </a:r>
            <a:r>
              <a:rPr lang="en-US" altLang="en-US" sz="1700" b="1">
                <a:solidFill>
                  <a:srgbClr val="000080"/>
                </a:solidFill>
                <a:latin typeface="Courier New" panose="02070309020205020404" pitchFamily="49" charset="0"/>
                <a:cs typeface="Courier New" panose="02070309020205020404" pitchFamily="49" charset="0"/>
              </a:rPr>
              <a:t>VALUES(?,?,?)", dl)</a:t>
            </a:r>
          </a:p>
          <a:p>
            <a:pPr lvl="0" algn="l" rtl="0" eaLnBrk="0" fontAlgn="base" hangingPunct="0">
              <a:spcBef>
                <a:spcPct val="0"/>
              </a:spcBef>
              <a:spcAft>
                <a:spcPct val="0"/>
              </a:spcAft>
            </a:pPr>
            <a:r>
              <a:rPr lang="en-US" altLang="en-US" sz="1700" b="1">
                <a:solidFill>
                  <a:srgbClr val="000080"/>
                </a:solidFill>
                <a:latin typeface="Courier New" panose="02070309020205020404" pitchFamily="49" charset="0"/>
                <a:cs typeface="Courier New" panose="02070309020205020404" pitchFamily="49" charset="0"/>
              </a:rPr>
              <a:t>con.close()</a:t>
            </a:r>
            <a:endParaRPr kumimoji="0" lang="en-US" altLang="en-US" sz="17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549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939540"/>
          </a:xfrm>
        </p:spPr>
        <p:txBody>
          <a:bodyPr/>
          <a:lstStyle/>
          <a:p>
            <a:pPr lvl="0" algn="just"/>
            <a:r>
              <a:rPr lang="en-US" sz="3200">
                <a:solidFill>
                  <a:schemeClr val="tx1"/>
                </a:solidFill>
              </a:rPr>
              <a:t>Công cụ lập trình</a:t>
            </a:r>
          </a:p>
          <a:p>
            <a:pPr lvl="0" algn="just"/>
            <a:r>
              <a:rPr lang="en-US" sz="3200" smtClean="0">
                <a:solidFill>
                  <a:schemeClr val="tx1"/>
                </a:solidFill>
              </a:rPr>
              <a:t>    </a:t>
            </a:r>
            <a:r>
              <a:rPr lang="en-US" sz="3200" b="1" smtClean="0">
                <a:solidFill>
                  <a:srgbClr val="FF0000"/>
                </a:solidFill>
              </a:rPr>
              <a:t>Phython 3.8</a:t>
            </a:r>
            <a:endParaRPr lang="en-US" sz="3200" b="1">
              <a:solidFill>
                <a:srgbClr val="FF0000"/>
              </a:solidFill>
            </a:endParaRPr>
          </a:p>
          <a:p>
            <a:pPr lvl="0" algn="just"/>
            <a:r>
              <a:rPr lang="en-US" sz="3200">
                <a:solidFill>
                  <a:schemeClr val="tx1"/>
                </a:solidFill>
              </a:rPr>
              <a:t>https://www.python.org</a:t>
            </a:r>
          </a:p>
          <a:p>
            <a:pPr lvl="0" algn="just"/>
            <a:endParaRPr lang="en-US" sz="3200">
              <a:solidFill>
                <a:schemeClr val="tx1"/>
              </a:solidFill>
            </a:endParaRPr>
          </a:p>
          <a:p>
            <a:pPr lvl="0" algn="just"/>
            <a:endParaRPr lang="en-US" sz="3200">
              <a:solidFill>
                <a:schemeClr val="tx1"/>
              </a:solidFill>
            </a:endParaRPr>
          </a:p>
          <a:p>
            <a:pPr lvl="0" algn="just"/>
            <a:r>
              <a:rPr lang="en-US" sz="3200">
                <a:solidFill>
                  <a:schemeClr val="tx1"/>
                </a:solidFill>
              </a:rPr>
              <a:t>JetBrains PyCharm Community Edition 2017.2 x64</a:t>
            </a:r>
          </a:p>
          <a:p>
            <a:pPr lvl="0" algn="just"/>
            <a:r>
              <a:rPr lang="en-US" sz="3200">
                <a:solidFill>
                  <a:schemeClr val="tx1"/>
                </a:solidFill>
              </a:rPr>
              <a:t>https://www.jetbrains.com/pycharm</a:t>
            </a:r>
            <a:endParaRPr lang="en-US" sz="3200">
              <a:solidFill>
                <a:schemeClr val="tx1"/>
              </a:solidFill>
              <a:hlinkClick r:id="rId2" tooltip="Posts tagged with Google"/>
            </a:endParaRPr>
          </a:p>
          <a:p>
            <a:pPr lvl="0" algn="just"/>
            <a:endParaRPr lang="en-US" sz="3200">
              <a:solidFill>
                <a:schemeClr val="tx1"/>
              </a:solidFill>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283840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Truy vấn (Select) dữ liệu SQL </a:t>
            </a:r>
            <a:r>
              <a:rPr lang="en-US">
                <a:solidFill>
                  <a:srgbClr val="FF0000"/>
                </a:solidFill>
              </a:rPr>
              <a:t>với Python</a:t>
            </a:r>
          </a:p>
        </p:txBody>
      </p:sp>
      <p:sp>
        <p:nvSpPr>
          <p:cNvPr id="4" name="Rectangle 1"/>
          <p:cNvSpPr>
            <a:spLocks noGrp="1" noChangeArrowheads="1"/>
          </p:cNvSpPr>
          <p:nvPr>
            <p:ph type="body" idx="1"/>
          </p:nvPr>
        </p:nvSpPr>
        <p:spPr bwMode="auto">
          <a:xfrm>
            <a:off x="152400" y="1116465"/>
            <a:ext cx="899160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sqlite3 as lite</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sys</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os</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path = os.path.dirname(__file__) + "\\csdl.db"</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con = lite.connect(path)</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with con: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r>
              <a:rPr lang="en-US" altLang="en-US" sz="2000" b="1" smtClean="0">
                <a:solidFill>
                  <a:srgbClr val="000080"/>
                </a:solidFill>
                <a:latin typeface="Courier New" panose="02070309020205020404" pitchFamily="49" charset="0"/>
                <a:cs typeface="Courier New" panose="02070309020205020404" pitchFamily="49" charset="0"/>
              </a:rPr>
              <a:t>sql </a:t>
            </a:r>
            <a:r>
              <a:rPr lang="en-US" altLang="en-US" sz="2000" b="1">
                <a:solidFill>
                  <a:srgbClr val="000080"/>
                </a:solidFill>
                <a:latin typeface="Courier New" panose="02070309020205020404" pitchFamily="49" charset="0"/>
                <a:cs typeface="Courier New" panose="02070309020205020404" pitchFamily="49" charset="0"/>
              </a:rPr>
              <a:t>= con.cursor()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r>
              <a:rPr lang="en-US" altLang="en-US" sz="2000" b="1" smtClean="0">
                <a:solidFill>
                  <a:srgbClr val="000080"/>
                </a:solidFill>
                <a:latin typeface="Courier New" panose="02070309020205020404" pitchFamily="49" charset="0"/>
                <a:cs typeface="Courier New" panose="02070309020205020404" pitchFamily="49" charset="0"/>
              </a:rPr>
              <a:t>sql.execute</a:t>
            </a:r>
            <a:r>
              <a:rPr lang="en-US" altLang="en-US" sz="2000" b="1">
                <a:solidFill>
                  <a:srgbClr val="000080"/>
                </a:solidFill>
                <a:latin typeface="Courier New" panose="02070309020205020404" pitchFamily="49" charset="0"/>
                <a:cs typeface="Courier New" panose="02070309020205020404" pitchFamily="49" charset="0"/>
              </a:rPr>
              <a:t>("SELECT * FROM </a:t>
            </a:r>
            <a:r>
              <a:rPr lang="en-US" altLang="en-US" sz="2000" b="1" smtClean="0">
                <a:solidFill>
                  <a:srgbClr val="000080"/>
                </a:solidFill>
                <a:latin typeface="Courier New" panose="02070309020205020404" pitchFamily="49" charset="0"/>
                <a:cs typeface="Courier New" panose="02070309020205020404" pitchFamily="49" charset="0"/>
              </a:rPr>
              <a:t>SINHVIEN")</a:t>
            </a:r>
            <a:endParaRPr lang="en-US" altLang="en-US" sz="2000" b="1">
              <a:solidFill>
                <a:srgbClr val="000080"/>
              </a:solidFill>
              <a:latin typeface="Courier New" panose="02070309020205020404" pitchFamily="49" charset="0"/>
              <a:cs typeface="Courier New" panose="02070309020205020404" pitchFamily="49" charset="0"/>
            </a:endParaRP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rows = </a:t>
            </a:r>
            <a:r>
              <a:rPr lang="en-US" altLang="en-US" sz="2000" b="1" smtClean="0">
                <a:solidFill>
                  <a:srgbClr val="000080"/>
                </a:solidFill>
                <a:latin typeface="Courier New" panose="02070309020205020404" pitchFamily="49" charset="0"/>
                <a:cs typeface="Courier New" panose="02070309020205020404" pitchFamily="49" charset="0"/>
              </a:rPr>
              <a:t>sql.fetchall</a:t>
            </a:r>
            <a:r>
              <a:rPr lang="en-US" altLang="en-US" sz="2000" b="1">
                <a:solidFill>
                  <a:srgbClr val="000080"/>
                </a:solidFill>
                <a:latin typeface="Courier New" panose="02070309020205020404" pitchFamily="49" charset="0"/>
                <a:cs typeface="Courier New" panose="02070309020205020404" pitchFamily="49" charset="0"/>
              </a:rPr>
              <a:t>()</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for row in rows:</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print (row)</a:t>
            </a:r>
            <a:endParaRPr kumimoji="0" lang="en-US" altLang="en-US" sz="20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7840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Truy vấn (Select) dữ liệu từng dòng,..</a:t>
            </a:r>
            <a:endParaRPr lang="en-US">
              <a:solidFill>
                <a:srgbClr val="FF0000"/>
              </a:solidFill>
            </a:endParaRPr>
          </a:p>
        </p:txBody>
      </p:sp>
      <p:sp>
        <p:nvSpPr>
          <p:cNvPr id="4" name="Rectangle 1"/>
          <p:cNvSpPr>
            <a:spLocks noGrp="1" noChangeArrowheads="1"/>
          </p:cNvSpPr>
          <p:nvPr>
            <p:ph type="body" idx="1"/>
          </p:nvPr>
        </p:nvSpPr>
        <p:spPr bwMode="auto">
          <a:xfrm>
            <a:off x="152400" y="1116464"/>
            <a:ext cx="899160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sqlite3 as lite</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sys</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os</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path = os.path.dirname(__file__) + "\\csdl.db"</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con = lite.connect(path)</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with con:</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r>
              <a:rPr lang="en-US" altLang="en-US" sz="2000" b="1" smtClean="0">
                <a:solidFill>
                  <a:srgbClr val="000080"/>
                </a:solidFill>
                <a:latin typeface="Courier New" panose="02070309020205020404" pitchFamily="49" charset="0"/>
                <a:cs typeface="Courier New" panose="02070309020205020404" pitchFamily="49" charset="0"/>
              </a:rPr>
              <a:t> </a:t>
            </a:r>
            <a:r>
              <a:rPr lang="en-US" altLang="en-US" sz="2000" b="1">
                <a:solidFill>
                  <a:srgbClr val="000080"/>
                </a:solidFill>
                <a:latin typeface="Courier New" panose="02070309020205020404" pitchFamily="49" charset="0"/>
                <a:cs typeface="Courier New" panose="02070309020205020404" pitchFamily="49" charset="0"/>
              </a:rPr>
              <a:t>cur = con.cursor()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cur.execute("SELECT * FROM </a:t>
            </a:r>
            <a:r>
              <a:rPr lang="en-US" altLang="en-US" sz="2000" b="1" smtClean="0">
                <a:solidFill>
                  <a:srgbClr val="000080"/>
                </a:solidFill>
                <a:latin typeface="Courier New" panose="02070309020205020404" pitchFamily="49" charset="0"/>
                <a:cs typeface="Courier New" panose="02070309020205020404" pitchFamily="49" charset="0"/>
              </a:rPr>
              <a:t>SINHVIEN")</a:t>
            </a:r>
            <a:endParaRPr lang="en-US" altLang="en-US" sz="2000" b="1">
              <a:solidFill>
                <a:srgbClr val="000080"/>
              </a:solidFill>
              <a:latin typeface="Courier New" panose="02070309020205020404" pitchFamily="49" charset="0"/>
              <a:cs typeface="Courier New" panose="02070309020205020404" pitchFamily="49" charset="0"/>
            </a:endParaRP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r>
              <a:rPr lang="en-US" altLang="en-US" sz="2000" b="1" smtClean="0">
                <a:solidFill>
                  <a:srgbClr val="000080"/>
                </a:solidFill>
                <a:latin typeface="Courier New" panose="02070309020205020404" pitchFamily="49" charset="0"/>
                <a:cs typeface="Courier New" panose="02070309020205020404" pitchFamily="49" charset="0"/>
              </a:rPr>
              <a:t>   </a:t>
            </a:r>
            <a:r>
              <a:rPr lang="en-US" altLang="en-US" sz="2000" b="1">
                <a:solidFill>
                  <a:srgbClr val="000080"/>
                </a:solidFill>
                <a:latin typeface="Courier New" panose="02070309020205020404" pitchFamily="49" charset="0"/>
                <a:cs typeface="Courier New" panose="02070309020205020404" pitchFamily="49" charset="0"/>
              </a:rPr>
              <a:t>while True:</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r>
              <a:rPr lang="en-US" altLang="en-US" sz="2000" b="1" smtClean="0">
                <a:solidFill>
                  <a:srgbClr val="000080"/>
                </a:solidFill>
                <a:latin typeface="Courier New" panose="02070309020205020404" pitchFamily="49" charset="0"/>
                <a:cs typeface="Courier New" panose="02070309020205020404" pitchFamily="49" charset="0"/>
              </a:rPr>
              <a:t>  </a:t>
            </a:r>
            <a:r>
              <a:rPr lang="en-US" altLang="en-US" sz="2000" b="1">
                <a:solidFill>
                  <a:srgbClr val="000080"/>
                </a:solidFill>
                <a:latin typeface="Courier New" panose="02070309020205020404" pitchFamily="49" charset="0"/>
                <a:cs typeface="Courier New" panose="02070309020205020404" pitchFamily="49" charset="0"/>
              </a:rPr>
              <a:t>row = cur.fetchone()</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r>
              <a:rPr lang="en-US" altLang="en-US" sz="2000" b="1" smtClean="0">
                <a:solidFill>
                  <a:srgbClr val="000080"/>
                </a:solidFill>
                <a:latin typeface="Courier New" panose="02070309020205020404" pitchFamily="49" charset="0"/>
                <a:cs typeface="Courier New" panose="02070309020205020404" pitchFamily="49" charset="0"/>
              </a:rPr>
              <a:t>if </a:t>
            </a:r>
            <a:r>
              <a:rPr lang="en-US" altLang="en-US" sz="2000" b="1">
                <a:solidFill>
                  <a:srgbClr val="000080"/>
                </a:solidFill>
                <a:latin typeface="Courier New" panose="02070309020205020404" pitchFamily="49" charset="0"/>
                <a:cs typeface="Courier New" panose="02070309020205020404" pitchFamily="49" charset="0"/>
              </a:rPr>
              <a:t>row == None:</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break</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r>
              <a:rPr lang="en-US" altLang="en-US" sz="2000" b="1" smtClean="0">
                <a:solidFill>
                  <a:srgbClr val="000080"/>
                </a:solidFill>
                <a:latin typeface="Courier New" panose="02070309020205020404" pitchFamily="49" charset="0"/>
                <a:cs typeface="Courier New" panose="02070309020205020404" pitchFamily="49" charset="0"/>
              </a:rPr>
              <a:t> </a:t>
            </a:r>
            <a:r>
              <a:rPr lang="en-US" altLang="en-US" sz="2000" b="1">
                <a:solidFill>
                  <a:srgbClr val="000080"/>
                </a:solidFill>
                <a:latin typeface="Courier New" panose="02070309020205020404" pitchFamily="49" charset="0"/>
                <a:cs typeface="Courier New" panose="02070309020205020404" pitchFamily="49" charset="0"/>
              </a:rPr>
              <a:t>print (row[0], row[1], row[2])</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con.close()</a:t>
            </a:r>
            <a:endParaRPr kumimoji="0" lang="en-US" altLang="en-US" sz="20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29977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smtClean="0">
                <a:solidFill>
                  <a:srgbClr val="FF0000"/>
                </a:solidFill>
              </a:rPr>
              <a:t>Cập nhật (Update) dữ liệu</a:t>
            </a:r>
            <a:endParaRPr lang="en-US">
              <a:solidFill>
                <a:srgbClr val="FF0000"/>
              </a:solidFill>
            </a:endParaRPr>
          </a:p>
        </p:txBody>
      </p:sp>
      <p:sp>
        <p:nvSpPr>
          <p:cNvPr id="4" name="Rectangle 1"/>
          <p:cNvSpPr>
            <a:spLocks noGrp="1" noChangeArrowheads="1"/>
          </p:cNvSpPr>
          <p:nvPr>
            <p:ph type="body" idx="1"/>
          </p:nvPr>
        </p:nvSpPr>
        <p:spPr bwMode="auto">
          <a:xfrm>
            <a:off x="152400" y="962576"/>
            <a:ext cx="8991600" cy="53245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sqlite3 as lite</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sys</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import os</a:t>
            </a:r>
          </a:p>
          <a:p>
            <a:pPr lvl="0" algn="l" rtl="0" eaLnBrk="0" fontAlgn="base" hangingPunct="0">
              <a:spcBef>
                <a:spcPct val="0"/>
              </a:spcBef>
              <a:spcAft>
                <a:spcPct val="0"/>
              </a:spcAft>
            </a:pPr>
            <a:r>
              <a:rPr lang="en-US" altLang="en-US" sz="2000" b="1" smtClean="0">
                <a:solidFill>
                  <a:srgbClr val="000080"/>
                </a:solidFill>
                <a:latin typeface="Courier New" panose="02070309020205020404" pitchFamily="49" charset="0"/>
                <a:cs typeface="Courier New" panose="02070309020205020404" pitchFamily="49" charset="0"/>
              </a:rPr>
              <a:t>ID </a:t>
            </a:r>
            <a:r>
              <a:rPr lang="en-US" altLang="en-US" sz="2000" b="1">
                <a:solidFill>
                  <a:srgbClr val="000080"/>
                </a:solidFill>
                <a:latin typeface="Courier New" panose="02070309020205020404" pitchFamily="49" charset="0"/>
                <a:cs typeface="Courier New" panose="02070309020205020404" pitchFamily="49" charset="0"/>
              </a:rPr>
              <a:t>= 3</a:t>
            </a:r>
          </a:p>
          <a:p>
            <a:pPr lvl="0" algn="l" rtl="0" eaLnBrk="0" fontAlgn="base" hangingPunct="0">
              <a:spcBef>
                <a:spcPct val="0"/>
              </a:spcBef>
              <a:spcAft>
                <a:spcPct val="0"/>
              </a:spcAft>
            </a:pPr>
            <a:r>
              <a:rPr lang="en-US" altLang="en-US" sz="2000" b="1" smtClean="0">
                <a:solidFill>
                  <a:srgbClr val="000080"/>
                </a:solidFill>
                <a:latin typeface="Courier New" panose="02070309020205020404" pitchFamily="49" charset="0"/>
                <a:cs typeface="Courier New" panose="02070309020205020404" pitchFamily="49" charset="0"/>
              </a:rPr>
              <a:t>NS </a:t>
            </a:r>
            <a:r>
              <a:rPr lang="en-US" altLang="en-US" sz="2000" b="1">
                <a:solidFill>
                  <a:srgbClr val="000080"/>
                </a:solidFill>
                <a:latin typeface="Courier New" panose="02070309020205020404" pitchFamily="49" charset="0"/>
                <a:cs typeface="Courier New" panose="02070309020205020404" pitchFamily="49" charset="0"/>
              </a:rPr>
              <a:t>= </a:t>
            </a:r>
            <a:r>
              <a:rPr lang="en-US" altLang="en-US" sz="2000" b="1" smtClean="0">
                <a:solidFill>
                  <a:srgbClr val="000080"/>
                </a:solidFill>
                <a:latin typeface="Courier New" panose="02070309020205020404" pitchFamily="49" charset="0"/>
                <a:cs typeface="Courier New" panose="02070309020205020404" pitchFamily="49" charset="0"/>
              </a:rPr>
              <a:t>26/6/1978 </a:t>
            </a:r>
            <a:endParaRPr lang="en-US" altLang="en-US" sz="2000" b="1">
              <a:solidFill>
                <a:srgbClr val="000080"/>
              </a:solidFill>
              <a:latin typeface="Courier New" panose="02070309020205020404" pitchFamily="49" charset="0"/>
              <a:cs typeface="Courier New" panose="02070309020205020404" pitchFamily="49" charset="0"/>
            </a:endParaRP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path = os.path.dirname(__file__) + "\\csdl.db"</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con = lite.connect(path)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with con:</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cur = con.cursor()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cur.execute("</a:t>
            </a:r>
            <a:r>
              <a:rPr lang="en-US" altLang="en-US" sz="2000" b="1">
                <a:solidFill>
                  <a:schemeClr val="tx1"/>
                </a:solidFill>
                <a:latin typeface="Courier New" panose="02070309020205020404" pitchFamily="49" charset="0"/>
                <a:cs typeface="Courier New" panose="02070309020205020404" pitchFamily="49" charset="0"/>
              </a:rPr>
              <a:t>UPDATE </a:t>
            </a:r>
            <a:r>
              <a:rPr lang="en-US" altLang="en-US" sz="2000" b="1" smtClean="0">
                <a:solidFill>
                  <a:schemeClr val="tx1"/>
                </a:solidFill>
                <a:latin typeface="Courier New" panose="02070309020205020404" pitchFamily="49" charset="0"/>
                <a:cs typeface="Courier New" panose="02070309020205020404" pitchFamily="49" charset="0"/>
              </a:rPr>
              <a:t>SINHVIEN </a:t>
            </a:r>
            <a:r>
              <a:rPr lang="en-US" altLang="en-US" sz="2000" b="1">
                <a:solidFill>
                  <a:schemeClr val="tx1"/>
                </a:solidFill>
                <a:latin typeface="Courier New" panose="02070309020205020404" pitchFamily="49" charset="0"/>
                <a:cs typeface="Courier New" panose="02070309020205020404" pitchFamily="49" charset="0"/>
              </a:rPr>
              <a:t>SET NGAYSINH=? WHERE MASV=?", </a:t>
            </a:r>
            <a:r>
              <a:rPr lang="en-US" altLang="en-US" sz="2000" b="1" smtClean="0">
                <a:solidFill>
                  <a:schemeClr val="tx1"/>
                </a:solidFill>
                <a:latin typeface="Courier New" panose="02070309020205020404" pitchFamily="49" charset="0"/>
                <a:cs typeface="Courier New" panose="02070309020205020404" pitchFamily="49" charset="0"/>
              </a:rPr>
              <a:t>(NS, ID</a:t>
            </a:r>
            <a:r>
              <a:rPr lang="en-US" altLang="en-US" sz="2000" b="1" smtClean="0">
                <a:solidFill>
                  <a:srgbClr val="000080"/>
                </a:solidFill>
                <a:latin typeface="Courier New" panose="02070309020205020404" pitchFamily="49" charset="0"/>
                <a:cs typeface="Courier New" panose="02070309020205020404" pitchFamily="49" charset="0"/>
              </a:rPr>
              <a:t>))        </a:t>
            </a:r>
            <a:endParaRPr lang="en-US" altLang="en-US" sz="2000" b="1">
              <a:solidFill>
                <a:srgbClr val="000080"/>
              </a:solidFill>
              <a:latin typeface="Courier New" panose="02070309020205020404" pitchFamily="49" charset="0"/>
              <a:cs typeface="Courier New" panose="02070309020205020404" pitchFamily="49" charset="0"/>
            </a:endParaRP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con.commit()</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a:t>
            </a:r>
          </a:p>
          <a:p>
            <a:pPr lvl="0" algn="l" rtl="0" eaLnBrk="0" fontAlgn="base" hangingPunct="0">
              <a:spcBef>
                <a:spcPct val="0"/>
              </a:spcBef>
              <a:spcAft>
                <a:spcPct val="0"/>
              </a:spcAft>
            </a:pPr>
            <a:r>
              <a:rPr lang="en-US" altLang="en-US" sz="2000" b="1">
                <a:solidFill>
                  <a:srgbClr val="000080"/>
                </a:solidFill>
                <a:latin typeface="Courier New" panose="02070309020205020404" pitchFamily="49" charset="0"/>
                <a:cs typeface="Courier New" panose="02070309020205020404" pitchFamily="49" charset="0"/>
              </a:rPr>
              <a:t>    print </a:t>
            </a:r>
            <a:r>
              <a:rPr lang="en-US" altLang="en-US" sz="2000" b="1" smtClean="0">
                <a:solidFill>
                  <a:srgbClr val="000080"/>
                </a:solidFill>
                <a:latin typeface="Courier New" panose="02070309020205020404" pitchFamily="49" charset="0"/>
                <a:cs typeface="Courier New" panose="02070309020205020404" pitchFamily="49" charset="0"/>
              </a:rPr>
              <a:t>(“Dong duoc update la: </a:t>
            </a:r>
            <a:r>
              <a:rPr lang="en-US" altLang="en-US" sz="2000" b="1">
                <a:solidFill>
                  <a:srgbClr val="000080"/>
                </a:solidFill>
                <a:latin typeface="Courier New" panose="02070309020205020404" pitchFamily="49" charset="0"/>
                <a:cs typeface="Courier New" panose="02070309020205020404" pitchFamily="49" charset="0"/>
              </a:rPr>
              <a:t>%d" % cur.rowcount)</a:t>
            </a:r>
            <a:endParaRPr kumimoji="0" lang="en-US" altLang="en-US" sz="20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24377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b="1" smtClean="0">
                <a:solidFill>
                  <a:srgbClr val="FF0000"/>
                </a:solidFill>
              </a:rPr>
              <a:t>Ôn tập</a:t>
            </a:r>
            <a:endParaRPr lang="en-US" b="1">
              <a:solidFill>
                <a:srgbClr val="FF0000"/>
              </a:solidFill>
            </a:endParaRPr>
          </a:p>
        </p:txBody>
      </p:sp>
      <p:sp>
        <p:nvSpPr>
          <p:cNvPr id="4" name="Rectangle 1"/>
          <p:cNvSpPr>
            <a:spLocks noGrp="1" noChangeArrowheads="1"/>
          </p:cNvSpPr>
          <p:nvPr>
            <p:ph type="body" idx="1"/>
          </p:nvPr>
        </p:nvSpPr>
        <p:spPr bwMode="auto">
          <a:xfrm>
            <a:off x="0" y="990600"/>
            <a:ext cx="8610600"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800" b="1" u="sng"/>
              <a:t>PHẦN 1: Cấu trúc đề thi</a:t>
            </a:r>
            <a:endParaRPr lang="en-US" sz="2800"/>
          </a:p>
          <a:p>
            <a:pPr lvl="0" algn="just"/>
            <a:r>
              <a:rPr lang="en-US" sz="2800"/>
              <a:t>Hình thức đề thi: Thi viết (tự luận)</a:t>
            </a:r>
          </a:p>
          <a:p>
            <a:pPr lvl="0" algn="just"/>
            <a:r>
              <a:rPr lang="en-US" sz="2800"/>
              <a:t>Thời gian: 60 phút</a:t>
            </a:r>
          </a:p>
          <a:p>
            <a:pPr lvl="0" algn="just"/>
            <a:r>
              <a:rPr lang="en-US" sz="2800"/>
              <a:t>Không được sử dụng tài liệu khi làm bài</a:t>
            </a:r>
          </a:p>
          <a:p>
            <a:pPr lvl="0" algn="just"/>
            <a:r>
              <a:rPr lang="en-US" sz="2800"/>
              <a:t>Cấu trúc của đề thi: 03 câu hỏi (không có phần trắc nghiệm)</a:t>
            </a:r>
          </a:p>
          <a:p>
            <a:pPr lvl="0" algn="just"/>
            <a:r>
              <a:rPr lang="en-US" sz="2800"/>
              <a:t>Phân bổ đề thi:</a:t>
            </a:r>
          </a:p>
          <a:p>
            <a:pPr algn="just"/>
            <a:r>
              <a:rPr lang="en-US" sz="2800"/>
              <a:t>+ </a:t>
            </a:r>
            <a:r>
              <a:rPr lang="en-US" sz="2800" u="sng"/>
              <a:t>Câu 01</a:t>
            </a:r>
            <a:r>
              <a:rPr lang="en-US" sz="2800"/>
              <a:t>: Lý thuyết (2 điểm): Nội dung phần này tập trung hỏi về một số khái niệm, kiến trúc của mã nguồn mở…</a:t>
            </a:r>
          </a:p>
          <a:p>
            <a:pPr algn="just"/>
            <a:r>
              <a:rPr lang="en-US" sz="2800"/>
              <a:t>+ </a:t>
            </a:r>
            <a:r>
              <a:rPr lang="en-US" sz="2800" u="sng"/>
              <a:t>Câu 02</a:t>
            </a:r>
            <a:r>
              <a:rPr lang="en-US" sz="2800"/>
              <a:t>: Bài tập (4 điểm): Lập trình Shell script trên Linux </a:t>
            </a:r>
          </a:p>
          <a:p>
            <a:pPr algn="just"/>
            <a:r>
              <a:rPr lang="en-US" sz="2800"/>
              <a:t>+ </a:t>
            </a:r>
            <a:r>
              <a:rPr lang="en-US" sz="2800" u="sng"/>
              <a:t>Câu 03</a:t>
            </a:r>
            <a:r>
              <a:rPr lang="en-US" sz="2800"/>
              <a:t>: Bài tập (4 điểm): Viết chương trình trên mã nguồn mở Python</a:t>
            </a:r>
          </a:p>
          <a:p>
            <a:pPr lvl="0" algn="just" rtl="0" eaLnBrk="0" fontAlgn="base" hangingPunct="0">
              <a:spcBef>
                <a:spcPct val="0"/>
              </a:spcBef>
              <a:spcAft>
                <a:spcPct val="0"/>
              </a:spcAft>
            </a:pPr>
            <a:endParaRPr kumimoji="0" lang="en-US" altLang="en-US" sz="28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327737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smtClean="0">
                <a:solidFill>
                  <a:srgbClr val="FF0000"/>
                </a:solidFill>
              </a:rPr>
              <a:t>Ôn tập</a:t>
            </a:r>
            <a:endParaRPr lang="en-US">
              <a:solidFill>
                <a:srgbClr val="FF0000"/>
              </a:solidFill>
            </a:endParaRPr>
          </a:p>
        </p:txBody>
      </p:sp>
      <p:sp>
        <p:nvSpPr>
          <p:cNvPr id="4" name="Rectangle 1"/>
          <p:cNvSpPr>
            <a:spLocks noGrp="1" noChangeArrowheads="1"/>
          </p:cNvSpPr>
          <p:nvPr>
            <p:ph type="body" idx="1"/>
          </p:nvPr>
        </p:nvSpPr>
        <p:spPr bwMode="auto">
          <a:xfrm>
            <a:off x="0" y="836712"/>
            <a:ext cx="8610600"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200" b="1" u="sng"/>
              <a:t>PHẦN 2: Nội dung ôn tập</a:t>
            </a:r>
            <a:endParaRPr lang="en-US" sz="3200"/>
          </a:p>
          <a:p>
            <a:r>
              <a:rPr lang="en-US" sz="3200" b="1"/>
              <a:t>A./ Dạng câu hỏi lý thuyết </a:t>
            </a:r>
            <a:endParaRPr lang="en-US" sz="3200"/>
          </a:p>
          <a:p>
            <a:pPr marL="457200" lvl="0" indent="-457200" algn="just">
              <a:buFont typeface="Wingdings" panose="05000000000000000000" pitchFamily="2" charset="2"/>
              <a:buChar char="v"/>
            </a:pPr>
            <a:r>
              <a:rPr lang="en-US" sz="3200"/>
              <a:t>Hãy cho biết khái niệm về mã nguồn mở?</a:t>
            </a:r>
          </a:p>
          <a:p>
            <a:pPr marL="457200" lvl="0" indent="-457200" algn="just">
              <a:buFont typeface="Wingdings" panose="05000000000000000000" pitchFamily="2" charset="2"/>
              <a:buChar char="v"/>
            </a:pPr>
            <a:r>
              <a:rPr lang="en-US" sz="3200"/>
              <a:t>Hãy phân tích những ưu điểm và hạn chế của mã nguồn mở hiện nay?</a:t>
            </a:r>
          </a:p>
          <a:p>
            <a:pPr marL="457200" lvl="0" indent="-457200" algn="just">
              <a:buFont typeface="Wingdings" panose="05000000000000000000" pitchFamily="2" charset="2"/>
              <a:buChar char="v"/>
            </a:pPr>
            <a:r>
              <a:rPr lang="en-US" sz="3200"/>
              <a:t>Hãy cho biết các loại giấy phép mã nguồn mở hiện nay?</a:t>
            </a:r>
          </a:p>
          <a:p>
            <a:pPr marL="457200" lvl="0" indent="-457200" algn="just">
              <a:buFont typeface="Wingdings" panose="05000000000000000000" pitchFamily="2" charset="2"/>
              <a:buChar char="v"/>
            </a:pPr>
            <a:r>
              <a:rPr lang="en-US" sz="3200"/>
              <a:t>Hãy nêu kiến trúc của Hệ điều hành Linux?</a:t>
            </a:r>
          </a:p>
          <a:p>
            <a:pPr marL="457200" lvl="0" indent="-457200" algn="just">
              <a:buFont typeface="Wingdings" panose="05000000000000000000" pitchFamily="2" charset="2"/>
              <a:buChar char="v"/>
            </a:pPr>
            <a:r>
              <a:rPr lang="en-US" sz="3200"/>
              <a:t>Hãy nêu một số đặc điểm chung của hệ điều hành Linux? Từ đó hãy liệt kê ít nhất 10 câu lệnh thao tác với thư mục hoặc tệp tin.</a:t>
            </a:r>
          </a:p>
          <a:p>
            <a:pPr lvl="0" algn="l" rtl="0" eaLnBrk="0" fontAlgn="base" hangingPunct="0">
              <a:spcBef>
                <a:spcPct val="0"/>
              </a:spcBef>
              <a:spcAft>
                <a:spcPct val="0"/>
              </a:spcAft>
            </a:pPr>
            <a:endParaRPr kumimoji="0" lang="en-US" altLang="en-US" sz="32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87376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smtClean="0">
                <a:solidFill>
                  <a:srgbClr val="FF0000"/>
                </a:solidFill>
              </a:rPr>
              <a:t>Ôn tập</a:t>
            </a:r>
            <a:endParaRPr lang="en-US">
              <a:solidFill>
                <a:srgbClr val="FF0000"/>
              </a:solidFill>
            </a:endParaRPr>
          </a:p>
        </p:txBody>
      </p:sp>
      <p:sp>
        <p:nvSpPr>
          <p:cNvPr id="4" name="Rectangle 1"/>
          <p:cNvSpPr>
            <a:spLocks noGrp="1" noChangeArrowheads="1"/>
          </p:cNvSpPr>
          <p:nvPr>
            <p:ph type="body" idx="1"/>
          </p:nvPr>
        </p:nvSpPr>
        <p:spPr bwMode="auto">
          <a:xfrm>
            <a:off x="0" y="990602"/>
            <a:ext cx="8839200"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buFont typeface="Wingdings" panose="05000000000000000000" pitchFamily="2" charset="2"/>
              <a:buChar char="v"/>
            </a:pPr>
            <a:r>
              <a:rPr lang="en-US" sz="2600"/>
              <a:t>Hãy viết cú pháp và mô tả các quyền xác lập thực thi File (Chmod) và cho ví dụ minh họa?</a:t>
            </a:r>
          </a:p>
          <a:p>
            <a:pPr marL="457200" lvl="0" indent="-457200">
              <a:buFont typeface="Wingdings" panose="05000000000000000000" pitchFamily="2" charset="2"/>
              <a:buChar char="v"/>
            </a:pPr>
            <a:r>
              <a:rPr lang="en-US" sz="2600"/>
              <a:t>Hãy viết cú pháp và mô tả các tham số tuỳ chọn khi thêm, xoá, sửa một tài khoản người dùng (user) trong Linux. Cho ví dụ minh hoạ?</a:t>
            </a:r>
          </a:p>
          <a:p>
            <a:pPr marL="457200" lvl="0" indent="-457200">
              <a:buFont typeface="Wingdings" panose="05000000000000000000" pitchFamily="2" charset="2"/>
              <a:buChar char="v"/>
            </a:pPr>
            <a:r>
              <a:rPr lang="en-US" sz="2600"/>
              <a:t>Hãy viết cú pháp và mô tả các tham số tuỳ chọn khi thêm, xoá, sửa một tài khoản nhóm người dùng (group) trong Linux. Cho ví dụ minh hoạ?</a:t>
            </a:r>
          </a:p>
          <a:p>
            <a:pPr marL="457200" lvl="0" indent="-457200">
              <a:buFont typeface="Wingdings" panose="05000000000000000000" pitchFamily="2" charset="2"/>
              <a:buChar char="v"/>
            </a:pPr>
            <a:r>
              <a:rPr lang="en-US" sz="2600"/>
              <a:t>Hãy so sánh sự giống nhau và khác nhau giữa các hệ điều hành DoS/Windows và Linux?</a:t>
            </a:r>
          </a:p>
          <a:p>
            <a:pPr marL="457200" lvl="0" indent="-457200">
              <a:buFont typeface="Wingdings" panose="05000000000000000000" pitchFamily="2" charset="2"/>
              <a:buChar char="v"/>
            </a:pPr>
            <a:r>
              <a:rPr lang="en-US" sz="2600"/>
              <a:t>Hãy giới thiệu về một số loại phần mềm mã nguồn mở phổ biến hiện nay? Theo Anh/ Chị nhận định thì mã nguồn mở nào hiệu quả nhất và vì sao?</a:t>
            </a:r>
          </a:p>
          <a:p>
            <a:pPr marL="457200" lvl="0" indent="-457200" algn="l" rtl="0" eaLnBrk="0" fontAlgn="base" hangingPunct="0">
              <a:spcBef>
                <a:spcPct val="0"/>
              </a:spcBef>
              <a:spcAft>
                <a:spcPct val="0"/>
              </a:spcAft>
              <a:buFont typeface="Wingdings" panose="05000000000000000000" pitchFamily="2" charset="2"/>
              <a:buChar char="v"/>
            </a:pPr>
            <a:endParaRPr kumimoji="0" lang="en-US" altLang="en-US" sz="26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45827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smtClean="0">
                <a:solidFill>
                  <a:srgbClr val="FF0000"/>
                </a:solidFill>
              </a:rPr>
              <a:t>Ôn tập</a:t>
            </a:r>
            <a:endParaRPr lang="en-US">
              <a:solidFill>
                <a:srgbClr val="FF0000"/>
              </a:solidFill>
            </a:endParaRPr>
          </a:p>
        </p:txBody>
      </p:sp>
      <p:sp>
        <p:nvSpPr>
          <p:cNvPr id="4" name="Rectangle 1"/>
          <p:cNvSpPr>
            <a:spLocks noGrp="1" noChangeArrowheads="1"/>
          </p:cNvSpPr>
          <p:nvPr>
            <p:ph type="body" idx="1"/>
          </p:nvPr>
        </p:nvSpPr>
        <p:spPr bwMode="auto">
          <a:xfrm>
            <a:off x="0" y="1483045"/>
            <a:ext cx="88392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a:t>C./ Dạng câu hỏi lập trình trên Shell script trên Linux</a:t>
            </a:r>
            <a:endParaRPr lang="en-US" sz="2500"/>
          </a:p>
          <a:p>
            <a:r>
              <a:rPr lang="en-US" sz="2500" u="sng"/>
              <a:t>Câu 1</a:t>
            </a:r>
            <a:r>
              <a:rPr lang="en-US" sz="2500"/>
              <a:t>: Viết chương trình nhập vào số tự nhiên N bất kỳ từ bàn phím. Yêu cầu thực hiện các công việc sau:</a:t>
            </a:r>
          </a:p>
          <a:p>
            <a:pPr marL="342900" lvl="0" indent="-55563">
              <a:buFont typeface="Wingdings" panose="05000000000000000000" pitchFamily="2" charset="2"/>
              <a:buChar char="§"/>
            </a:pPr>
            <a:r>
              <a:rPr lang="en-US" sz="2500"/>
              <a:t>In các dãy số từ 1 đến N ra  màn hình</a:t>
            </a:r>
          </a:p>
          <a:p>
            <a:pPr marL="342900" lvl="0" indent="-55563">
              <a:buFont typeface="Wingdings" panose="05000000000000000000" pitchFamily="2" charset="2"/>
              <a:buChar char="§"/>
            </a:pPr>
            <a:r>
              <a:rPr lang="en-US" sz="2500"/>
              <a:t>Tính tổng các số từ 1 đến N</a:t>
            </a:r>
          </a:p>
          <a:p>
            <a:pPr marL="342900" lvl="0" indent="-55563">
              <a:buFont typeface="Wingdings" panose="05000000000000000000" pitchFamily="2" charset="2"/>
              <a:buChar char="§"/>
            </a:pPr>
            <a:r>
              <a:rPr lang="en-US" sz="2500"/>
              <a:t>Tính tổng các số lẻ, chẵn, chia hết cho 3,5… từ 1 đến N</a:t>
            </a:r>
          </a:p>
          <a:p>
            <a:r>
              <a:rPr lang="en-US" sz="2500" u="sng" smtClean="0"/>
              <a:t>Câu </a:t>
            </a:r>
            <a:r>
              <a:rPr lang="en-US" sz="2500" u="sng"/>
              <a:t>2</a:t>
            </a:r>
            <a:r>
              <a:rPr lang="en-US" sz="2500"/>
              <a:t>: Giải và biện luận phương trình bậc 2: Ax</a:t>
            </a:r>
            <a:r>
              <a:rPr lang="en-US" sz="2500" baseline="30000"/>
              <a:t>2</a:t>
            </a:r>
            <a:r>
              <a:rPr lang="en-US" sz="2500"/>
              <a:t> + Bx + C = 0</a:t>
            </a:r>
          </a:p>
          <a:p>
            <a:r>
              <a:rPr lang="en-US" sz="2500" u="sng"/>
              <a:t>Câu 3</a:t>
            </a:r>
            <a:r>
              <a:rPr lang="en-US" sz="2500"/>
              <a:t>: Viết chương trình cho phép nhập vào số km bất kỳ từ bàn phím, hãy thực hiện tính tổng giá tiền Taxi sau:</a:t>
            </a:r>
          </a:p>
          <a:p>
            <a:pPr marL="342900" lvl="0" indent="-111125">
              <a:buFont typeface="Wingdings" panose="05000000000000000000" pitchFamily="2" charset="2"/>
              <a:buChar char="§"/>
            </a:pPr>
            <a:r>
              <a:rPr lang="en-US" sz="2500"/>
              <a:t>01 km đầu có đơn giá là : 10.000 vnđ</a:t>
            </a:r>
          </a:p>
          <a:p>
            <a:pPr marL="342900" lvl="0" indent="-111125">
              <a:buFont typeface="Wingdings" panose="05000000000000000000" pitchFamily="2" charset="2"/>
              <a:buChar char="§"/>
            </a:pPr>
            <a:r>
              <a:rPr lang="en-US" sz="2500"/>
              <a:t>Từ km thứ 2 đến km thứ 10 có đơn giá là: 9.000 vnđ</a:t>
            </a:r>
          </a:p>
          <a:p>
            <a:pPr marL="342900" indent="-111125">
              <a:buFont typeface="Wingdings" panose="05000000000000000000" pitchFamily="2" charset="2"/>
              <a:buChar char="§"/>
            </a:pPr>
            <a:r>
              <a:rPr lang="en-US" sz="2500"/>
              <a:t>Từ km thứ 11 trở đi có đơn giá là: 8.000 vnđ</a:t>
            </a:r>
            <a:endParaRPr kumimoji="0" lang="en-US" altLang="en-US" sz="25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94327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smtClean="0">
                <a:solidFill>
                  <a:srgbClr val="FF0000"/>
                </a:solidFill>
              </a:rPr>
              <a:t>Ôn tập</a:t>
            </a:r>
            <a:endParaRPr lang="en-US">
              <a:solidFill>
                <a:srgbClr val="FF0000"/>
              </a:solidFill>
            </a:endParaRPr>
          </a:p>
        </p:txBody>
      </p:sp>
      <p:sp>
        <p:nvSpPr>
          <p:cNvPr id="4" name="Rectangle 1"/>
          <p:cNvSpPr>
            <a:spLocks noGrp="1" noChangeArrowheads="1"/>
          </p:cNvSpPr>
          <p:nvPr>
            <p:ph type="body" idx="1"/>
          </p:nvPr>
        </p:nvSpPr>
        <p:spPr bwMode="auto">
          <a:xfrm>
            <a:off x="0" y="1295400"/>
            <a:ext cx="8839200"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600" u="sng"/>
              <a:t>Câu 4</a:t>
            </a:r>
            <a:r>
              <a:rPr lang="en-US" sz="2600"/>
              <a:t>: Viết chương trình thực hiện in ra một hình tam giác vuông, cân hoặc đều,…</a:t>
            </a:r>
          </a:p>
          <a:p>
            <a:r>
              <a:rPr lang="en-US" sz="2600" u="sng"/>
              <a:t>Câu 5</a:t>
            </a:r>
            <a:r>
              <a:rPr lang="en-US" sz="2600"/>
              <a:t>: Viết chương trình thực hiện đếm số từ của một tệp tin bất kỳ có đuôi .txt </a:t>
            </a:r>
          </a:p>
          <a:p>
            <a:r>
              <a:rPr lang="en-US" sz="2600" u="sng"/>
              <a:t>Câu 6</a:t>
            </a:r>
            <a:r>
              <a:rPr lang="en-US" sz="2600"/>
              <a:t>: Viết chương trình nhập vào một thư mục hoặc file bất kỳ, kiểm tra xem nó có tồn tại trên hệ thống không? Xem là thư mục hay là tệp tin và cho phép quyền thực thi đọc, ghi, thực thi?</a:t>
            </a:r>
          </a:p>
          <a:p>
            <a:r>
              <a:rPr lang="en-US" sz="2600" u="sng"/>
              <a:t>Câu 7</a:t>
            </a:r>
            <a:r>
              <a:rPr lang="en-US" sz="2600"/>
              <a:t>: Viết chương trình kiểm tra nhập vào một tài khoản người dùng bất kỳ, xem tài khoản người dùng đó có tồn tại trong hệ thống hay không? Và nếu có thì kiểm tra tài khoản đó có đang Login vào hệ thống hay không?</a:t>
            </a:r>
          </a:p>
        </p:txBody>
      </p:sp>
    </p:spTree>
    <p:extLst>
      <p:ext uri="{BB962C8B-B14F-4D97-AF65-F5344CB8AC3E}">
        <p14:creationId xmlns:p14="http://schemas.microsoft.com/office/powerpoint/2010/main" val="21816775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smtClean="0">
                <a:solidFill>
                  <a:srgbClr val="FF0000"/>
                </a:solidFill>
              </a:rPr>
              <a:t>Ôn tập</a:t>
            </a:r>
            <a:endParaRPr lang="en-US">
              <a:solidFill>
                <a:srgbClr val="FF0000"/>
              </a:solidFill>
            </a:endParaRPr>
          </a:p>
        </p:txBody>
      </p:sp>
      <p:sp>
        <p:nvSpPr>
          <p:cNvPr id="4" name="Rectangle 1"/>
          <p:cNvSpPr>
            <a:spLocks noGrp="1" noChangeArrowheads="1"/>
          </p:cNvSpPr>
          <p:nvPr>
            <p:ph type="body" idx="1"/>
          </p:nvPr>
        </p:nvSpPr>
        <p:spPr bwMode="auto">
          <a:xfrm>
            <a:off x="0" y="695236"/>
            <a:ext cx="8839200"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800" u="sng"/>
              <a:t>Câu 8</a:t>
            </a:r>
            <a:r>
              <a:rPr lang="en-US" sz="2800"/>
              <a:t>: Viết chương trình thêm một thêm một tài khoản người dùng mới, bao gồm (tên đăng nhập, mật khẩu người dùng). Có kiểm tra xem tên tài khoản nhập vào có tồn tại trong hệ thống hay không? Nếu không thì cho phép nhập tên tài khoản và mật khẩu người dùng.</a:t>
            </a:r>
          </a:p>
          <a:p>
            <a:pPr algn="just"/>
            <a:r>
              <a:rPr lang="en-US" sz="2800" u="sng"/>
              <a:t>Câu 9</a:t>
            </a:r>
            <a:r>
              <a:rPr lang="en-US" sz="2800"/>
              <a:t>: Viết chương trình kiểm tra nhập vào một tài khoản người dùng bất kỳ, nếu tài khoản người dùng có tồn tại trong hệ thống thì thực hiện sửa thông tin tài khoản như: tên đăng nhập, ngày hết hạn của tài khoản, chỉ số của tài khoản,…</a:t>
            </a:r>
          </a:p>
          <a:p>
            <a:pPr algn="just"/>
            <a:r>
              <a:rPr lang="en-US" sz="2800" u="sng"/>
              <a:t>Câu 10</a:t>
            </a:r>
            <a:r>
              <a:rPr lang="en-US" sz="2800"/>
              <a:t>: Viết chương trình hệ thống Linux (root) cho phép thêm một nhóm (group) mới bất kỳ từ bàn phím. Có kiểm tra group nhập vào có tồn tại trong hệ thống hay không ? </a:t>
            </a:r>
          </a:p>
        </p:txBody>
      </p:sp>
    </p:spTree>
    <p:extLst>
      <p:ext uri="{BB962C8B-B14F-4D97-AF65-F5344CB8AC3E}">
        <p14:creationId xmlns:p14="http://schemas.microsoft.com/office/powerpoint/2010/main" val="6876747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smtClean="0">
                <a:solidFill>
                  <a:srgbClr val="FF0000"/>
                </a:solidFill>
              </a:rPr>
              <a:t>Ôn tập</a:t>
            </a:r>
            <a:endParaRPr lang="en-US">
              <a:solidFill>
                <a:srgbClr val="FF0000"/>
              </a:solidFill>
            </a:endParaRPr>
          </a:p>
        </p:txBody>
      </p:sp>
      <p:sp>
        <p:nvSpPr>
          <p:cNvPr id="4" name="Rectangle 1"/>
          <p:cNvSpPr>
            <a:spLocks noGrp="1" noChangeArrowheads="1"/>
          </p:cNvSpPr>
          <p:nvPr>
            <p:ph type="body" idx="1"/>
          </p:nvPr>
        </p:nvSpPr>
        <p:spPr bwMode="auto">
          <a:xfrm>
            <a:off x="0" y="449014"/>
            <a:ext cx="8839200" cy="61863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200" b="1" u="sng"/>
              <a:t>Câu 11</a:t>
            </a:r>
            <a:r>
              <a:rPr lang="en-US" sz="2200" u="sng"/>
              <a:t>:</a:t>
            </a:r>
            <a:r>
              <a:rPr lang="en-US" sz="2200"/>
              <a:t> Cho thông tin mô hình mạng sau:</a:t>
            </a:r>
          </a:p>
          <a:p>
            <a:pPr marL="342900" lvl="0" indent="-233363">
              <a:buFont typeface="Wingdings" panose="05000000000000000000" pitchFamily="2" charset="2"/>
              <a:buChar char="§"/>
            </a:pPr>
            <a:r>
              <a:rPr lang="en-US" sz="2200"/>
              <a:t>DHCP Server cung cấp dải địa chỉ IP </a:t>
            </a:r>
            <a:r>
              <a:rPr lang="en-US" sz="2200" b="1"/>
              <a:t>192.168.20.1/24</a:t>
            </a:r>
            <a:r>
              <a:rPr lang="en-US" sz="2200"/>
              <a:t> từ địa chỉ </a:t>
            </a:r>
            <a:r>
              <a:rPr lang="en-US" sz="2200" b="1"/>
              <a:t>192.168.20.100 </a:t>
            </a:r>
            <a:r>
              <a:rPr lang="en-US" sz="2200"/>
              <a:t>tới địa chỉ </a:t>
            </a:r>
            <a:r>
              <a:rPr lang="en-US" sz="2200" b="1"/>
              <a:t>192.168.20.120</a:t>
            </a:r>
            <a:r>
              <a:rPr lang="en-US" sz="2200"/>
              <a:t> và có Default Gateway là </a:t>
            </a:r>
            <a:r>
              <a:rPr lang="en-US" sz="2200" b="1"/>
              <a:t>192.168.20.6</a:t>
            </a:r>
            <a:r>
              <a:rPr lang="en-US" sz="2200"/>
              <a:t>.</a:t>
            </a:r>
          </a:p>
          <a:p>
            <a:pPr marL="342900" lvl="0" indent="-233363">
              <a:buFont typeface="Wingdings" panose="05000000000000000000" pitchFamily="2" charset="2"/>
              <a:buChar char="§"/>
            </a:pPr>
            <a:r>
              <a:rPr lang="en-US" sz="2200"/>
              <a:t>Tên miền “</a:t>
            </a:r>
            <a:r>
              <a:rPr lang="en-US" sz="2200" b="1"/>
              <a:t>cntt.edu.vn</a:t>
            </a:r>
            <a:r>
              <a:rPr lang="en-US" sz="2200"/>
              <a:t>” được khai báo mặc định cho các clients nhận IP động</a:t>
            </a:r>
          </a:p>
          <a:p>
            <a:pPr marL="342900" lvl="0" indent="-233363">
              <a:buFont typeface="Wingdings" panose="05000000000000000000" pitchFamily="2" charset="2"/>
              <a:buChar char="§"/>
            </a:pPr>
            <a:r>
              <a:rPr lang="en-US" sz="2200"/>
              <a:t>Các Clients sẽ được tự động trỏ tới 02 DNS là </a:t>
            </a:r>
            <a:r>
              <a:rPr lang="en-US" sz="2200" b="1"/>
              <a:t>ns1.cntt.edu.vn </a:t>
            </a:r>
            <a:r>
              <a:rPr lang="en-US" sz="2200"/>
              <a:t>và </a:t>
            </a:r>
            <a:r>
              <a:rPr lang="en-US" sz="2200" b="1"/>
              <a:t>ns2.cntt.edu.vn</a:t>
            </a:r>
            <a:endParaRPr lang="en-US" sz="2200"/>
          </a:p>
          <a:p>
            <a:pPr marL="342900" lvl="0" indent="-233363">
              <a:buFont typeface="Wingdings" panose="05000000000000000000" pitchFamily="2" charset="2"/>
              <a:buChar char="§"/>
            </a:pPr>
            <a:r>
              <a:rPr lang="en-US" sz="2200"/>
              <a:t>Một host MyPC (máy tính, server hoặc thiết bị mạng, …) có địa chỉ MAC “</a:t>
            </a:r>
            <a:r>
              <a:rPr lang="en-US" sz="2200" b="1"/>
              <a:t>00:0c:29:c3:50:c7</a:t>
            </a:r>
            <a:r>
              <a:rPr lang="en-US" sz="2200"/>
              <a:t>” sẽ luôn nhận địa chỉ IP </a:t>
            </a:r>
            <a:r>
              <a:rPr lang="en-US" sz="2200" b="1"/>
              <a:t>192.168.20.20</a:t>
            </a:r>
            <a:endParaRPr lang="en-US" sz="2200"/>
          </a:p>
          <a:p>
            <a:r>
              <a:rPr lang="vi-VN" sz="2200"/>
              <a:t>Để hoàn thành việc cấu hình DHCP</a:t>
            </a:r>
            <a:r>
              <a:rPr lang="en-US" sz="2200"/>
              <a:t> trên Linux server. </a:t>
            </a:r>
            <a:r>
              <a:rPr lang="vi-VN" sz="2200"/>
              <a:t>Anh/ Chị</a:t>
            </a:r>
            <a:r>
              <a:rPr lang="en-US" sz="2200"/>
              <a:t> hãy viết nội dung tập tin </a:t>
            </a:r>
            <a:r>
              <a:rPr lang="vi-VN" sz="2200"/>
              <a:t>cấu hình</a:t>
            </a:r>
            <a:r>
              <a:rPr lang="en-US" sz="2200"/>
              <a:t> trong đường dẫn </a:t>
            </a:r>
            <a:r>
              <a:rPr lang="vi-VN" sz="2200" b="1" i="1"/>
              <a:t>/etc/</a:t>
            </a:r>
            <a:r>
              <a:rPr lang="en-US" sz="2200" b="1" i="1"/>
              <a:t>dhcpd/</a:t>
            </a:r>
            <a:r>
              <a:rPr lang="vi-VN" sz="2200" b="1" i="1"/>
              <a:t>dhcp</a:t>
            </a:r>
            <a:r>
              <a:rPr lang="en-US" sz="2200" b="1" i="1"/>
              <a:t>d</a:t>
            </a:r>
            <a:r>
              <a:rPr lang="vi-VN" sz="2200" b="1" i="1"/>
              <a:t>.conf</a:t>
            </a:r>
            <a:r>
              <a:rPr lang="vi-VN" sz="2200"/>
              <a:t> </a:t>
            </a:r>
            <a:endParaRPr lang="en-US" sz="2200"/>
          </a:p>
          <a:p>
            <a:r>
              <a:rPr lang="en-US" sz="2200" b="1" u="sng"/>
              <a:t>Câu 12:</a:t>
            </a:r>
            <a:r>
              <a:rPr lang="en-US" sz="2200" b="1"/>
              <a:t> </a:t>
            </a:r>
            <a:r>
              <a:rPr lang="en-US" sz="2200"/>
              <a:t>Cho các thông tin mô hình mạng sau:</a:t>
            </a:r>
          </a:p>
          <a:p>
            <a:pPr marL="342900" lvl="0" indent="-233363">
              <a:buFont typeface="Wingdings" panose="05000000000000000000" pitchFamily="2" charset="2"/>
              <a:buChar char="§"/>
            </a:pPr>
            <a:r>
              <a:rPr lang="en-US" sz="2200"/>
              <a:t>Địa chỉ Server: </a:t>
            </a:r>
            <a:r>
              <a:rPr lang="en-US" sz="2200" b="1"/>
              <a:t>192.168.1.1</a:t>
            </a:r>
            <a:r>
              <a:rPr lang="en-US" sz="2200"/>
              <a:t> với tên miền là: </a:t>
            </a:r>
            <a:r>
              <a:rPr lang="en-US" sz="2200" b="1"/>
              <a:t>cntt.com</a:t>
            </a:r>
            <a:endParaRPr lang="en-US" sz="2200"/>
          </a:p>
          <a:p>
            <a:pPr marL="342900" lvl="0" indent="-233363">
              <a:buFont typeface="Wingdings" panose="05000000000000000000" pitchFamily="2" charset="2"/>
              <a:buChar char="§"/>
            </a:pPr>
            <a:r>
              <a:rPr lang="en-US" sz="2200"/>
              <a:t>Dải địa chỉ IP động cung cấp từ </a:t>
            </a:r>
            <a:r>
              <a:rPr lang="en-US" sz="2200" b="1"/>
              <a:t>192.168.1.10</a:t>
            </a:r>
            <a:r>
              <a:rPr lang="en-US" sz="2200"/>
              <a:t> đến </a:t>
            </a:r>
            <a:r>
              <a:rPr lang="en-US" sz="2200" b="1"/>
              <a:t>192.168.1.100</a:t>
            </a:r>
            <a:endParaRPr lang="en-US" sz="2200"/>
          </a:p>
          <a:p>
            <a:pPr marL="342900" lvl="0" indent="-233363">
              <a:buFont typeface="Wingdings" panose="05000000000000000000" pitchFamily="2" charset="2"/>
              <a:buChar char="§"/>
            </a:pPr>
            <a:r>
              <a:rPr lang="en-US" sz="2200"/>
              <a:t>Địa chỉ Broadcast: </a:t>
            </a:r>
            <a:r>
              <a:rPr lang="en-US" sz="2200" b="1"/>
              <a:t>192.168.1.255</a:t>
            </a:r>
            <a:r>
              <a:rPr lang="en-US" sz="2200"/>
              <a:t> và Subnet mask: </a:t>
            </a:r>
            <a:r>
              <a:rPr lang="en-US" sz="2200" b="1"/>
              <a:t>255.255.255.0</a:t>
            </a:r>
            <a:endParaRPr lang="en-US" sz="2200"/>
          </a:p>
          <a:p>
            <a:r>
              <a:rPr lang="vi-VN" sz="2200"/>
              <a:t>Để hoàn thành việc cấu hình DHCP</a:t>
            </a:r>
            <a:r>
              <a:rPr lang="en-US" sz="2200"/>
              <a:t> trên Linux server</a:t>
            </a:r>
            <a:r>
              <a:rPr lang="vi-VN" sz="2200"/>
              <a:t>. </a:t>
            </a:r>
            <a:r>
              <a:rPr lang="en-US" sz="2200"/>
              <a:t>Yêu cầu </a:t>
            </a:r>
            <a:r>
              <a:rPr lang="vi-VN" sz="2200"/>
              <a:t>Anh/ Chị</a:t>
            </a:r>
            <a:r>
              <a:rPr lang="en-US" sz="2200"/>
              <a:t> hãy viết nội dung tập tin </a:t>
            </a:r>
            <a:r>
              <a:rPr lang="vi-VN" sz="2200"/>
              <a:t>cấu hình </a:t>
            </a:r>
            <a:r>
              <a:rPr lang="en-US" sz="2200"/>
              <a:t>theo đường dẫn </a:t>
            </a:r>
            <a:r>
              <a:rPr lang="vi-VN" sz="2200" i="1"/>
              <a:t>/etc/dhcp</a:t>
            </a:r>
            <a:r>
              <a:rPr lang="en-US" sz="2200" i="1"/>
              <a:t>d</a:t>
            </a:r>
            <a:r>
              <a:rPr lang="vi-VN" sz="2200" i="1"/>
              <a:t>.conf</a:t>
            </a:r>
            <a:r>
              <a:rPr lang="vi-VN" sz="2200"/>
              <a:t> </a:t>
            </a:r>
            <a:endParaRPr lang="en-US" sz="2200"/>
          </a:p>
        </p:txBody>
      </p:sp>
    </p:spTree>
    <p:extLst>
      <p:ext uri="{BB962C8B-B14F-4D97-AF65-F5344CB8AC3E}">
        <p14:creationId xmlns:p14="http://schemas.microsoft.com/office/powerpoint/2010/main" val="4976562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939540"/>
          </a:xfrm>
        </p:spPr>
        <p:txBody>
          <a:bodyPr/>
          <a:lstStyle/>
          <a:p>
            <a:pPr lvl="0" algn="l"/>
            <a:r>
              <a:rPr lang="en-US" sz="3200" u="sng">
                <a:latin typeface="Times New Roman" panose="02020603050405020304" pitchFamily="18" charset="0"/>
                <a:cs typeface="Times New Roman" panose="02020603050405020304" pitchFamily="18" charset="0"/>
                <a:hlinkClick r:id="rId2" tooltip="Posts tagged with Google"/>
              </a:rPr>
              <a:t>Cách </a:t>
            </a:r>
            <a:r>
              <a:rPr lang="en-US" sz="3200" u="sng" smtClean="0">
                <a:latin typeface="Times New Roman" panose="02020603050405020304" pitchFamily="18" charset="0"/>
                <a:cs typeface="Times New Roman" panose="02020603050405020304" pitchFamily="18" charset="0"/>
                <a:hlinkClick r:id="rId2" tooltip="Posts tagged with Google"/>
              </a:rPr>
              <a:t>viết:</a:t>
            </a:r>
          </a:p>
          <a:p>
            <a:pPr lvl="0" algn="l"/>
            <a:r>
              <a:rPr lang="en-US" sz="3200">
                <a:latin typeface="Times New Roman" panose="02020603050405020304" pitchFamily="18" charset="0"/>
                <a:cs typeface="Times New Roman" panose="02020603050405020304" pitchFamily="18" charset="0"/>
              </a:rPr>
              <a:t># Ghi chú</a:t>
            </a:r>
            <a:br>
              <a:rPr lang="en-US" sz="3200">
                <a:latin typeface="Times New Roman" panose="02020603050405020304" pitchFamily="18" charset="0"/>
                <a:cs typeface="Times New Roman" panose="02020603050405020304" pitchFamily="18" charset="0"/>
              </a:rPr>
            </a:br>
            <a:r>
              <a:rPr lang="en-US" sz="3200">
                <a:solidFill>
                  <a:srgbClr val="002060"/>
                </a:solidFill>
                <a:latin typeface="Times New Roman" panose="02020603050405020304" pitchFamily="18" charset="0"/>
                <a:cs typeface="Times New Roman" panose="02020603050405020304" pitchFamily="18" charset="0"/>
              </a:rPr>
              <a:t>print</a:t>
            </a:r>
            <a:r>
              <a:rPr lang="en-US" sz="3200">
                <a:latin typeface="Times New Roman" panose="02020603050405020304" pitchFamily="18" charset="0"/>
                <a:cs typeface="Times New Roman" panose="02020603050405020304" pitchFamily="18" charset="0"/>
              </a:rPr>
              <a:t> </a:t>
            </a:r>
            <a:r>
              <a:rPr lang="en-US" sz="3200" smtClean="0">
                <a:latin typeface="Times New Roman" panose="02020603050405020304" pitchFamily="18" charset="0"/>
                <a:cs typeface="Times New Roman" panose="02020603050405020304" pitchFamily="18" charset="0"/>
              </a:rPr>
              <a:t>("</a:t>
            </a:r>
            <a:r>
              <a:rPr lang="en-US" sz="3200">
                <a:latin typeface="Times New Roman" panose="02020603050405020304" pitchFamily="18" charset="0"/>
                <a:cs typeface="Times New Roman" panose="02020603050405020304" pitchFamily="18" charset="0"/>
              </a:rPr>
              <a:t>Hello, Python! ") # Ghi </a:t>
            </a:r>
            <a:r>
              <a:rPr lang="en-US" sz="3200" smtClean="0">
                <a:latin typeface="Times New Roman" panose="02020603050405020304" pitchFamily="18" charset="0"/>
                <a:cs typeface="Times New Roman" panose="02020603050405020304" pitchFamily="18" charset="0"/>
              </a:rPr>
              <a:t>chú</a:t>
            </a:r>
          </a:p>
          <a:p>
            <a:pPr lvl="0" algn="l"/>
            <a:endParaRPr lang="en-US" sz="3200">
              <a:latin typeface="Times New Roman" panose="02020603050405020304" pitchFamily="18" charset="0"/>
              <a:cs typeface="Times New Roman" panose="02020603050405020304" pitchFamily="18" charset="0"/>
            </a:endParaRPr>
          </a:p>
          <a:p>
            <a:pPr lvl="0" algn="l"/>
            <a:r>
              <a:rPr lang="en-US" sz="3200">
                <a:latin typeface="Times New Roman" panose="02020603050405020304" pitchFamily="18" charset="0"/>
                <a:cs typeface="Times New Roman" panose="02020603050405020304" pitchFamily="18" charset="0"/>
              </a:rPr>
              <a:t># Nhập dữ liệu vào bộ </a:t>
            </a:r>
            <a:r>
              <a:rPr lang="en-US" sz="3200" smtClean="0">
                <a:latin typeface="Times New Roman" panose="02020603050405020304" pitchFamily="18" charset="0"/>
                <a:cs typeface="Times New Roman" panose="02020603050405020304" pitchFamily="18" charset="0"/>
              </a:rPr>
              <a:t>nhớ:</a:t>
            </a:r>
          </a:p>
          <a:p>
            <a:pPr lvl="0" algn="l"/>
            <a:r>
              <a:rPr lang="en-US" sz="3200" smtClean="0">
                <a:solidFill>
                  <a:srgbClr val="002060"/>
                </a:solidFill>
                <a:latin typeface="Times New Roman" panose="02020603050405020304" pitchFamily="18" charset="0"/>
                <a:cs typeface="Times New Roman" panose="02020603050405020304" pitchFamily="18" charset="0"/>
              </a:rPr>
              <a:t>input</a:t>
            </a:r>
            <a:r>
              <a:rPr lang="en-US" sz="3200">
                <a:latin typeface="Times New Roman" panose="02020603050405020304" pitchFamily="18" charset="0"/>
                <a:cs typeface="Times New Roman" panose="02020603050405020304" pitchFamily="18" charset="0"/>
              </a:rPr>
              <a:t>("\n\n Nhập nội dung thông báo ở </a:t>
            </a:r>
            <a:r>
              <a:rPr lang="en-US" sz="3200" smtClean="0">
                <a:latin typeface="Times New Roman" panose="02020603050405020304" pitchFamily="18" charset="0"/>
                <a:cs typeface="Times New Roman" panose="02020603050405020304" pitchFamily="18" charset="0"/>
              </a:rPr>
              <a:t>đây.") </a:t>
            </a:r>
            <a:r>
              <a:rPr lang="en-US" sz="3200">
                <a:latin typeface="Times New Roman" panose="02020603050405020304" pitchFamily="18" charset="0"/>
                <a:cs typeface="Times New Roman" panose="02020603050405020304" pitchFamily="18" charset="0"/>
              </a:rPr>
              <a:t/>
            </a:r>
            <a:br>
              <a:rPr lang="en-US" sz="3200">
                <a:latin typeface="Times New Roman" panose="02020603050405020304" pitchFamily="18" charset="0"/>
                <a:cs typeface="Times New Roman" panose="02020603050405020304" pitchFamily="18" charset="0"/>
              </a:rPr>
            </a:br>
            <a:r>
              <a:rPr lang="en-US" sz="3200">
                <a:latin typeface="Times New Roman" panose="02020603050405020304" pitchFamily="18" charset="0"/>
                <a:cs typeface="Times New Roman" panose="02020603050405020304" pitchFamily="18" charset="0"/>
              </a:rPr>
              <a:t/>
            </a:r>
            <a:br>
              <a:rPr lang="en-US" sz="3200">
                <a:latin typeface="Times New Roman" panose="02020603050405020304" pitchFamily="18" charset="0"/>
                <a:cs typeface="Times New Roman" panose="02020603050405020304" pitchFamily="18" charset="0"/>
              </a:rPr>
            </a:br>
            <a:endParaRPr lang="en-US" sz="3200">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84301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smtClean="0">
                <a:solidFill>
                  <a:srgbClr val="FF0000"/>
                </a:solidFill>
              </a:rPr>
              <a:t>Ôn tập</a:t>
            </a:r>
            <a:endParaRPr lang="en-US">
              <a:solidFill>
                <a:srgbClr val="FF0000"/>
              </a:solidFill>
            </a:endParaRPr>
          </a:p>
        </p:txBody>
      </p:sp>
      <p:sp>
        <p:nvSpPr>
          <p:cNvPr id="4" name="Rectangle 1"/>
          <p:cNvSpPr>
            <a:spLocks noGrp="1" noChangeArrowheads="1"/>
          </p:cNvSpPr>
          <p:nvPr>
            <p:ph type="body" idx="1"/>
          </p:nvPr>
        </p:nvSpPr>
        <p:spPr bwMode="auto">
          <a:xfrm>
            <a:off x="0" y="743255"/>
            <a:ext cx="8839200" cy="60939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600" b="1"/>
              <a:t>C./ Dạng câu hỏi lập trình trên mã nguồn mở Python</a:t>
            </a:r>
            <a:endParaRPr lang="en-US" sz="2600"/>
          </a:p>
          <a:p>
            <a:r>
              <a:rPr lang="en-US" sz="2600" u="sng"/>
              <a:t>Câu 1</a:t>
            </a:r>
            <a:r>
              <a:rPr lang="en-US" sz="2600"/>
              <a:t>: Viết chương trình giải và biện luận phương trình bậc 1, 2</a:t>
            </a:r>
          </a:p>
          <a:p>
            <a:r>
              <a:rPr lang="en-US" sz="2600" u="sng"/>
              <a:t>Câu 2</a:t>
            </a:r>
            <a:r>
              <a:rPr lang="en-US" sz="2600"/>
              <a:t>: Viết chương trình nhập vào số tự nhiên N bất kỳ từ bàn phím. Yêu cầu thực hiện các công việc sau:</a:t>
            </a:r>
          </a:p>
          <a:p>
            <a:pPr lvl="0"/>
            <a:r>
              <a:rPr lang="en-US" sz="2600"/>
              <a:t>In các dãy số từ 1 đến N ra  màn hình</a:t>
            </a:r>
          </a:p>
          <a:p>
            <a:pPr lvl="0"/>
            <a:r>
              <a:rPr lang="en-US" sz="2600"/>
              <a:t>Tính tổng các số từ 1 đến N</a:t>
            </a:r>
          </a:p>
          <a:p>
            <a:pPr lvl="0"/>
            <a:r>
              <a:rPr lang="en-US" sz="2600"/>
              <a:t>Tính tổng các số lẻ, chẵn, chia hết cho 3,5… từ 1 đến N</a:t>
            </a:r>
          </a:p>
          <a:p>
            <a:r>
              <a:rPr lang="en-US" sz="2600" u="sng"/>
              <a:t>Câu 3</a:t>
            </a:r>
            <a:r>
              <a:rPr lang="en-US" sz="2600"/>
              <a:t>: Viết chương trình nhập vào thông tin bất kỳ từ bàn phím. Yêu cầu ghi dữ liệu vào một file cho trước (chẳng hạn: Test.txt), sau đó xuất hiện thông báo về dữ liệu đã được ghi thành công và hiển thị dữ liệu vừa ghi được ra màn hình.</a:t>
            </a:r>
          </a:p>
          <a:p>
            <a:r>
              <a:rPr lang="en-US" sz="2600" u="sng"/>
              <a:t>Câu 4</a:t>
            </a:r>
            <a:r>
              <a:rPr lang="en-US" sz="2600"/>
              <a:t>: Viết chương trình thực hiện nhập vào một file bất kỳ, nếu file đó có tồn tại trong hệ thống thì yêu cầu sao chép sang một được dẫn bất kỳ được chỉ định và thực hiện xóa file đó.</a:t>
            </a:r>
          </a:p>
          <a:p>
            <a:endParaRPr lang="en-US" sz="2600"/>
          </a:p>
        </p:txBody>
      </p:sp>
    </p:spTree>
    <p:extLst>
      <p:ext uri="{BB962C8B-B14F-4D97-AF65-F5344CB8AC3E}">
        <p14:creationId xmlns:p14="http://schemas.microsoft.com/office/powerpoint/2010/main" val="37597345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smtClean="0">
                <a:solidFill>
                  <a:srgbClr val="FF0000"/>
                </a:solidFill>
              </a:rPr>
              <a:t>Ôn tập</a:t>
            </a:r>
            <a:endParaRPr lang="en-US">
              <a:solidFill>
                <a:srgbClr val="FF0000"/>
              </a:solidFill>
            </a:endParaRPr>
          </a:p>
        </p:txBody>
      </p:sp>
      <p:sp>
        <p:nvSpPr>
          <p:cNvPr id="4" name="Rectangle 1"/>
          <p:cNvSpPr>
            <a:spLocks noGrp="1" noChangeArrowheads="1"/>
          </p:cNvSpPr>
          <p:nvPr>
            <p:ph type="body" idx="1"/>
          </p:nvPr>
        </p:nvSpPr>
        <p:spPr bwMode="auto">
          <a:xfrm>
            <a:off x="0" y="974088"/>
            <a:ext cx="88392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u="sng"/>
              <a:t>Câu 5</a:t>
            </a:r>
            <a:r>
              <a:rPr lang="en-US" sz="2400"/>
              <a:t>: Viết chương trình tạo ra ngôi sao 5 cánh với màu nền đỏ, hoặc tạo ra ngôi sao nhiều cánh ngẫu nhiên với màu nền xanh</a:t>
            </a:r>
          </a:p>
          <a:p>
            <a:pPr algn="just"/>
            <a:r>
              <a:rPr lang="en-US" sz="2400" u="sng"/>
              <a:t>Câu 6</a:t>
            </a:r>
            <a:r>
              <a:rPr lang="en-US" sz="2400"/>
              <a:t>: Viết chương trình dò tìm mật khẩu ngẫu nhiên trong đoạn [1,9999] bằng phương pháp Brute force.</a:t>
            </a:r>
          </a:p>
          <a:p>
            <a:pPr algn="just"/>
            <a:r>
              <a:rPr lang="en-US" sz="2400" u="sng"/>
              <a:t>Câu 7</a:t>
            </a:r>
            <a:r>
              <a:rPr lang="en-US" sz="2400"/>
              <a:t>: Viết chương trình dò tìm địa chỉ IP của website bất kỳ hoặc thực hiện quét các cổng (port) mạng của website khi tham gia mạng internet</a:t>
            </a:r>
          </a:p>
          <a:p>
            <a:pPr algn="just"/>
            <a:r>
              <a:rPr lang="en-US" sz="2400" u="sng"/>
              <a:t>Câu 8</a:t>
            </a:r>
            <a:r>
              <a:rPr lang="en-US" sz="2400"/>
              <a:t>: Viết chương trình tạo bảng SinhVien (MaSV, TenSV, NamSinh, GioiTinh, HocPhi) bằng Python có kết nối cơ sở dữ liệu SQL.</a:t>
            </a:r>
          </a:p>
          <a:p>
            <a:pPr algn="just"/>
            <a:r>
              <a:rPr lang="en-US" sz="2400" u="sng"/>
              <a:t>Câu 9</a:t>
            </a:r>
            <a:r>
              <a:rPr lang="en-US" sz="2400"/>
              <a:t>: Viết chương trình Python thực hiện cập nhập hoặc xóa một bảng từ cơ sở dữ liệu SQL đã có.</a:t>
            </a:r>
          </a:p>
          <a:p>
            <a:pPr algn="just"/>
            <a:r>
              <a:rPr lang="en-US" sz="2400" u="sng"/>
              <a:t>Câu 10</a:t>
            </a:r>
            <a:r>
              <a:rPr lang="en-US" sz="2400"/>
              <a:t>: Viết chương trình thực hiện tạo giao diện nút Button và khi hiển thị nhất nút Button thì xuất hiện ra một thông báo nào đó theo yêu cầu.</a:t>
            </a:r>
          </a:p>
          <a:p>
            <a:pPr algn="just"/>
            <a:endParaRPr lang="en-US" sz="2400"/>
          </a:p>
        </p:txBody>
      </p:sp>
    </p:spTree>
    <p:extLst>
      <p:ext uri="{BB962C8B-B14F-4D97-AF65-F5344CB8AC3E}">
        <p14:creationId xmlns:p14="http://schemas.microsoft.com/office/powerpoint/2010/main" val="22632851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10293</TotalTime>
  <Words>4939</Words>
  <Application>Microsoft Office PowerPoint</Application>
  <PresentationFormat>On-screen Show (4:3)</PresentationFormat>
  <Paragraphs>772</Paragraphs>
  <Slides>91</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Courier New</vt:lpstr>
      <vt:lpstr>Tahoma</vt:lpstr>
      <vt:lpstr>Times New Roman</vt:lpstr>
      <vt:lpstr>Wingdings</vt:lpstr>
      <vt:lpstr>Office Theme</vt:lpstr>
      <vt:lpstr>PowerPoint Presentation</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Python: Cấu trúc rẽ nhánh if</vt:lpstr>
      <vt:lpstr>Cấu trúc rẽ nhánh</vt:lpstr>
      <vt:lpstr>Cấu trúc rẽ nhánh (Ví dụ: Giải và biện luận ptb2)</vt:lpstr>
      <vt:lpstr>Cấu trúc rẽ nhánh (Ví dụ: Kiểm tra năm nhuận? )</vt:lpstr>
      <vt:lpstr>Cấu trúc lặp</vt:lpstr>
      <vt:lpstr>Cấu trúc lặp</vt:lpstr>
      <vt:lpstr>Cấu trúc lặp</vt:lpstr>
      <vt:lpstr>Cấu trúc lặp (ví dụ)</vt:lpstr>
      <vt:lpstr>Code python. </vt:lpstr>
      <vt:lpstr>Cấu trúc lặp (ví dụ)</vt:lpstr>
      <vt:lpstr>PowerPoint Presentation</vt:lpstr>
      <vt:lpstr>PowerPoint Presentation</vt:lpstr>
      <vt:lpstr>PowerPoint Presentation</vt:lpstr>
      <vt:lpstr>Cấu trúc lặp while</vt:lpstr>
      <vt:lpstr>Cấu trúc lặp while</vt:lpstr>
      <vt:lpstr> Ứng dụng Python trong an ninh mạng</vt:lpstr>
      <vt:lpstr>Quét địa chỉ IP hoặc web</vt:lpstr>
      <vt:lpstr>Quét các cổng (port) của địa chỉ IP hoặc web</vt:lpstr>
      <vt:lpstr>Quét các cổng (port) của địa chỉ IP hoặc web</vt:lpstr>
      <vt:lpstr>Quét các cổng (port) của địa chỉ IP hoặc web</vt:lpstr>
      <vt:lpstr>Kết nối đến Server</vt:lpstr>
      <vt:lpstr>Kết nối đến Server</vt:lpstr>
      <vt:lpstr>PowerPoint Presentation</vt:lpstr>
      <vt:lpstr>Tạo file và ghi nội dung vừa tạo</vt:lpstr>
      <vt:lpstr>Đọc nội dung của File đã tồn tại</vt:lpstr>
      <vt:lpstr>Sao chép nội dung File1 sang File 2 </vt:lpstr>
      <vt:lpstr>Bài tập: Viết chương trình nhập vào thông tin bất kỳ từ bàn phím. Yêu cầu ghi dữ liệu vào một file cho trước (chẳng hạn: Test.txt), sau đó xuất hiện thông báo về dữ liệu đã được ghi thành công và hiển thị dữ liệu vừa ghi được ra màn hình.</vt:lpstr>
      <vt:lpstr>Kiểm tra file? Xóa file đã tồn tại</vt:lpstr>
      <vt:lpstr>Kiểm tra thư mục? Xóa thư mục đã tồn tại</vt:lpstr>
      <vt:lpstr>Vẽ đồ họa</vt:lpstr>
      <vt:lpstr>Viết chương trình tạo ra ngôi sao 5 cánh với màu nền đỏ</vt:lpstr>
      <vt:lpstr>Vẽ hình ngôi sao</vt:lpstr>
      <vt:lpstr>Vẽ hình ngôi sao</vt:lpstr>
      <vt:lpstr>Vẽ hình ngôi sao</vt:lpstr>
      <vt:lpstr>Tạo vành nhiều lớp</vt:lpstr>
      <vt:lpstr>Tạo vành nhiều lớp</vt:lpstr>
      <vt:lpstr>Tạo giao diện GUI</vt:lpstr>
      <vt:lpstr>Tạo giao diện hình ảnh</vt:lpstr>
      <vt:lpstr>Tạo giao diện nút Button</vt:lpstr>
      <vt:lpstr>Tạo giao diện nút Radio Button</vt:lpstr>
      <vt:lpstr>Tạo giao diện nút CheckBox</vt:lpstr>
      <vt:lpstr>Python trong vẽ đồ thị</vt:lpstr>
      <vt:lpstr>Python trong vẽ đồ thị</vt:lpstr>
      <vt:lpstr>Python trong vẽ đồ thị</vt:lpstr>
      <vt:lpstr>Python trong vẽ đồ thị</vt:lpstr>
      <vt:lpstr>Python trong vẽ đồ thị</vt:lpstr>
      <vt:lpstr>Python trong vẽ đồ thị</vt:lpstr>
      <vt:lpstr>Python trong vẽ đồ thị</vt:lpstr>
      <vt:lpstr>Python trong vẽ đồ thị</vt:lpstr>
      <vt:lpstr>Python trong vẽ đồ thị</vt:lpstr>
      <vt:lpstr>Python trong vẽ đồ thị</vt:lpstr>
      <vt:lpstr>Python trong vẽ đồ thị</vt:lpstr>
      <vt:lpstr>Python trong vẽ đồ thị</vt:lpstr>
      <vt:lpstr>Python trong vẽ đồ thị</vt:lpstr>
      <vt:lpstr>Python trong vẽ đồ thị</vt:lpstr>
      <vt:lpstr>Python trong vẽ đồ thị</vt:lpstr>
      <vt:lpstr>Python trong vẽ đồ thị</vt:lpstr>
      <vt:lpstr>Python trong vẽ giao diện GUI</vt:lpstr>
      <vt:lpstr>Python trong vẽ giao diện GUI</vt:lpstr>
      <vt:lpstr>Python trong vẽ giao diện GUI</vt:lpstr>
      <vt:lpstr>Python trong thiết kế GAME</vt:lpstr>
      <vt:lpstr>Tạo Cơ sở dữ liệu SQL với Python</vt:lpstr>
      <vt:lpstr>Tạo Cơ sở dữ liệu SQL với Python</vt:lpstr>
      <vt:lpstr>Kết nối cơ sở dữ liệu SQL với Python</vt:lpstr>
      <vt:lpstr>Kết nối cơ sở dữ liệu SQL với Python</vt:lpstr>
      <vt:lpstr>Tạo Cơ sở dữ liệu SQL với Python</vt:lpstr>
      <vt:lpstr>Insert dữ liệu vào SQL với Python</vt:lpstr>
      <vt:lpstr>Insert dữ liệu vào SQL với Python (tiếp)</vt:lpstr>
      <vt:lpstr>Truy vấn (Select) dữ liệu SQL với Python</vt:lpstr>
      <vt:lpstr>Truy vấn (Select) dữ liệu từng dòng,..</vt:lpstr>
      <vt:lpstr>Cập nhật (Update) dữ liệu</vt:lpstr>
      <vt:lpstr>Ôn tập</vt:lpstr>
      <vt:lpstr>Ôn tập</vt:lpstr>
      <vt:lpstr>Ôn tập</vt:lpstr>
      <vt:lpstr>Ôn tập</vt:lpstr>
      <vt:lpstr>Ôn tập</vt:lpstr>
      <vt:lpstr>Ôn tập</vt:lpstr>
      <vt:lpstr>Ôn tập</vt:lpstr>
      <vt:lpstr>Ôn tập</vt:lpstr>
      <vt:lpstr>Ôn tập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ĐiỀU HÀNH LINUX</dc:title>
  <dc:creator>Pham Nguyen Khang</dc:creator>
  <cp:lastModifiedBy>Admin</cp:lastModifiedBy>
  <cp:revision>456</cp:revision>
  <dcterms:created xsi:type="dcterms:W3CDTF">2015-08-23T23:13:00Z</dcterms:created>
  <dcterms:modified xsi:type="dcterms:W3CDTF">2020-05-13T16:55:54Z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2012-04-24T00:00:00Z</vt:filetime>
  </property>
  <property fmtid="{D5CDD505-2E9C-101B-9397-08002B2CF9AE}" pid="3" name="LastSaved">
    <vt:filetime>2015-08-24T00:00:00Z</vt:filetime>
  </property>
</Properties>
</file>